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5" r:id="rId1"/>
  </p:sldMasterIdLst>
  <p:notesMasterIdLst>
    <p:notesMasterId r:id="rId28"/>
  </p:notesMasterIdLst>
  <p:sldIdLst>
    <p:sldId id="256" r:id="rId2"/>
    <p:sldId id="258" r:id="rId3"/>
    <p:sldId id="257" r:id="rId4"/>
    <p:sldId id="267" r:id="rId5"/>
    <p:sldId id="268" r:id="rId6"/>
    <p:sldId id="270" r:id="rId7"/>
    <p:sldId id="264" r:id="rId8"/>
    <p:sldId id="271" r:id="rId9"/>
    <p:sldId id="272" r:id="rId10"/>
    <p:sldId id="273" r:id="rId11"/>
    <p:sldId id="276" r:id="rId12"/>
    <p:sldId id="277" r:id="rId13"/>
    <p:sldId id="280" r:id="rId14"/>
    <p:sldId id="278" r:id="rId15"/>
    <p:sldId id="281" r:id="rId16"/>
    <p:sldId id="282" r:id="rId17"/>
    <p:sldId id="283" r:id="rId18"/>
    <p:sldId id="284" r:id="rId19"/>
    <p:sldId id="285" r:id="rId20"/>
    <p:sldId id="286" r:id="rId21"/>
    <p:sldId id="287" r:id="rId22"/>
    <p:sldId id="288" r:id="rId23"/>
    <p:sldId id="274" r:id="rId24"/>
    <p:sldId id="293" r:id="rId25"/>
    <p:sldId id="290" r:id="rId26"/>
    <p:sldId id="262" r:id="rId27"/>
  </p:sldIdLst>
  <p:sldSz cx="9144000" cy="5143500" type="screen16x9"/>
  <p:notesSz cx="6858000" cy="9144000"/>
  <p:embeddedFontLst>
    <p:embeddedFont>
      <p:font typeface="Barlow" pitchFamily="2" charset="77"/>
      <p:regular r:id="rId29"/>
      <p:bold r:id="rId30"/>
      <p:italic r:id="rId31"/>
      <p:boldItalic r:id="rId32"/>
    </p:embeddedFont>
    <p:embeddedFont>
      <p:font typeface="IBM Plex Sans" panose="020B0503050203000203"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15"/>
    <p:restoredTop sz="87812"/>
  </p:normalViewPr>
  <p:slideViewPr>
    <p:cSldViewPr snapToGrid="0" snapToObjects="1" showGuides="1">
      <p:cViewPr varScale="1">
        <p:scale>
          <a:sx n="172" d="100"/>
          <a:sy n="172" d="100"/>
        </p:scale>
        <p:origin x="10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96714ef755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96714ef755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b="0" i="0" u="none" strike="noStrike" cap="none" dirty="0">
                <a:solidFill>
                  <a:srgbClr val="000000"/>
                </a:solidFill>
                <a:effectLst/>
                <a:latin typeface="Arial"/>
                <a:ea typeface="Arial"/>
                <a:cs typeface="Arial"/>
                <a:sym typeface="Arial"/>
              </a:rPr>
              <a:t>NOTES</a:t>
            </a:r>
          </a:p>
        </p:txBody>
      </p:sp>
      <p:sp>
        <p:nvSpPr>
          <p:cNvPr id="45" name="Google Shape;45;g96714ef755_0_16:notes"/>
          <p:cNvSpPr txBox="1">
            <a:spLocks noGrp="1"/>
          </p:cNvSpPr>
          <p:nvPr>
            <p:ph type="sldNum" idx="12"/>
          </p:nvPr>
        </p:nvSpPr>
        <p:spPr>
          <a:xfrm>
            <a:off x="6095999" y="8809442"/>
            <a:ext cx="760500" cy="33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7A2D-CA67-E964-9400-E18EAF56A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43265-C1BF-F1C7-9F7C-C8324DBD46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4C08FE-7C80-1109-42F9-0BC65D2F0E65}"/>
              </a:ext>
            </a:extLst>
          </p:cNvPr>
          <p:cNvSpPr>
            <a:spLocks noGrp="1"/>
          </p:cNvSpPr>
          <p:nvPr>
            <p:ph type="body" idx="1"/>
          </p:nvPr>
        </p:nvSpPr>
        <p:spPr/>
        <p:txBody>
          <a:bodyPr/>
          <a:lstStyle/>
          <a:p>
            <a:r>
              <a:rPr lang="en-US" dirty="0"/>
              <a:t>Increased screen time was also associated with more self reports of depression, anxiety and feelings of insufficient support </a:t>
            </a:r>
          </a:p>
        </p:txBody>
      </p:sp>
    </p:spTree>
    <p:extLst>
      <p:ext uri="{BB962C8B-B14F-4D97-AF65-F5344CB8AC3E}">
        <p14:creationId xmlns:p14="http://schemas.microsoft.com/office/powerpoint/2010/main" val="243647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Basically studies have all confirmed the basic, understandable conclusion that increased screen time poses a health risk </a:t>
            </a:r>
          </a:p>
        </p:txBody>
      </p:sp>
    </p:spTree>
    <p:extLst>
      <p:ext uri="{BB962C8B-B14F-4D97-AF65-F5344CB8AC3E}">
        <p14:creationId xmlns:p14="http://schemas.microsoft.com/office/powerpoint/2010/main" val="341227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Review analyzed 235 studies over 71 countries; basically provided evidence that screen time could be a distinct cardiovascular risk factor separate from just lower exercise </a:t>
            </a:r>
            <a:endParaRPr lang="en-US" dirty="0"/>
          </a:p>
        </p:txBody>
      </p:sp>
    </p:spTree>
    <p:extLst>
      <p:ext uri="{BB962C8B-B14F-4D97-AF65-F5344CB8AC3E}">
        <p14:creationId xmlns:p14="http://schemas.microsoft.com/office/powerpoint/2010/main" val="398096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3F76-C14F-7A07-996C-E7D9428E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0E7E9-87F4-5E01-4722-13C2231FB76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0D7DD7-59D6-EB9F-9DF5-38361FCEAC5F}"/>
              </a:ext>
            </a:extLst>
          </p:cNvPr>
          <p:cNvSpPr>
            <a:spLocks noGrp="1"/>
          </p:cNvSpPr>
          <p:nvPr>
            <p:ph type="body" idx="1"/>
          </p:nvPr>
        </p:nvSpPr>
        <p:spPr/>
        <p:txBody>
          <a:bodyPr/>
          <a:lstStyle/>
          <a:p>
            <a:r>
              <a:rPr lang="en-US" dirty="0"/>
              <a:t>Saw screen time was associated w/ cardiometabolic and CV risk </a:t>
            </a:r>
          </a:p>
          <a:p>
            <a:pPr lvl="1"/>
            <a:r>
              <a:rPr lang="en-US" dirty="0"/>
              <a:t>Risk was stronger amongst those with shorter sleep duration </a:t>
            </a:r>
          </a:p>
        </p:txBody>
      </p:sp>
    </p:spTree>
    <p:extLst>
      <p:ext uri="{BB962C8B-B14F-4D97-AF65-F5344CB8AC3E}">
        <p14:creationId xmlns:p14="http://schemas.microsoft.com/office/powerpoint/2010/main" val="335349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610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Decreased shear stress leads to decreased nitric oxide which leads to endothelial dysfunction</a:t>
            </a:r>
          </a:p>
          <a:p>
            <a:r>
              <a:rPr lang="en-US" dirty="0"/>
              <a:t>Additionally prolonged sitting can cause inflammation via increased inflammatory markers in the body </a:t>
            </a:r>
          </a:p>
        </p:txBody>
      </p:sp>
    </p:spTree>
    <p:extLst>
      <p:ext uri="{BB962C8B-B14F-4D97-AF65-F5344CB8AC3E}">
        <p14:creationId xmlns:p14="http://schemas.microsoft.com/office/powerpoint/2010/main" val="416473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Melatonin (natural hormone which regulates our sleep wake cycle)</a:t>
            </a:r>
          </a:p>
        </p:txBody>
      </p:sp>
    </p:spTree>
    <p:extLst>
      <p:ext uri="{BB962C8B-B14F-4D97-AF65-F5344CB8AC3E}">
        <p14:creationId xmlns:p14="http://schemas.microsoft.com/office/powerpoint/2010/main" val="3909567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7B117-6870-DFF3-85B8-B1BC91067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11F34-84E4-91C3-21A8-A78ADD1E34E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672496B-EEBE-8F7F-863F-74254EADFF1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285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FC3F6-A5DB-59E7-5C11-E450BECA3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39196-0147-7E1C-F749-936DD4C583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62298AE-2370-6583-634A-1765B8E39F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3933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Aim to reduce recreational screen time to under 2 hours; can take a piece meal approach and gradually reduce over time </a:t>
            </a:r>
          </a:p>
          <a:p>
            <a:r>
              <a:rPr lang="en-US" dirty="0"/>
              <a:t>Limiting blue light exposure before bedtime can be key to help regulate sleep cycle; can also utilize blue light filters or night mode </a:t>
            </a:r>
          </a:p>
          <a:p>
            <a:r>
              <a:rPr lang="en-US" dirty="0"/>
              <a:t>Activity includes moderate-vigorous level activity for 30-60+ minutes as well as movement breaks every 30-60 minutes</a:t>
            </a:r>
          </a:p>
          <a:p>
            <a:endParaRPr lang="en-US" dirty="0"/>
          </a:p>
        </p:txBody>
      </p:sp>
    </p:spTree>
    <p:extLst>
      <p:ext uri="{BB962C8B-B14F-4D97-AF65-F5344CB8AC3E}">
        <p14:creationId xmlns:p14="http://schemas.microsoft.com/office/powerpoint/2010/main" val="94170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6714ef755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96714ef755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59" name="Google Shape;59;g96714ef755_0_111:notes"/>
          <p:cNvSpPr txBox="1">
            <a:spLocks noGrp="1"/>
          </p:cNvSpPr>
          <p:nvPr>
            <p:ph type="sldNum" idx="12"/>
          </p:nvPr>
        </p:nvSpPr>
        <p:spPr>
          <a:xfrm>
            <a:off x="6095999" y="8809442"/>
            <a:ext cx="760500" cy="334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675EB-1E08-02D3-5CF1-51D255BE2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12BDD-AABF-DA99-D51A-989DAD58CD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B836338-9B96-B7BC-DD9E-88169DD82B4E}"/>
              </a:ext>
            </a:extLst>
          </p:cNvPr>
          <p:cNvSpPr>
            <a:spLocks noGrp="1"/>
          </p:cNvSpPr>
          <p:nvPr>
            <p:ph type="body" idx="1"/>
          </p:nvPr>
        </p:nvSpPr>
        <p:spPr/>
        <p:txBody>
          <a:bodyPr/>
          <a:lstStyle/>
          <a:p>
            <a:r>
              <a:rPr lang="en-US" dirty="0"/>
              <a:t>Can be difficult as older generations also have screen addiction, but modeling positive behaviors can be influential </a:t>
            </a:r>
          </a:p>
          <a:p>
            <a:r>
              <a:rPr lang="en-US" dirty="0"/>
              <a:t>This is an area of some debate, as some sides argue being without a device during an emergency is dangerous (</a:t>
            </a:r>
            <a:r>
              <a:rPr lang="en-US" dirty="0" err="1"/>
              <a:t>ie</a:t>
            </a:r>
            <a:r>
              <a:rPr lang="en-US" dirty="0"/>
              <a:t> contacting parents) while others argue mass alerts can be sent to parents and otherwise having a device throughout the day or for extended periods of time does more harm</a:t>
            </a:r>
          </a:p>
          <a:p>
            <a:r>
              <a:rPr lang="en-US" dirty="0"/>
              <a:t>Policies can encourage more periods of activity </a:t>
            </a:r>
          </a:p>
          <a:p>
            <a:r>
              <a:rPr lang="en-US" dirty="0"/>
              <a:t>Support structures can help manage expectations and desires </a:t>
            </a:r>
          </a:p>
        </p:txBody>
      </p:sp>
    </p:spTree>
    <p:extLst>
      <p:ext uri="{BB962C8B-B14F-4D97-AF65-F5344CB8AC3E}">
        <p14:creationId xmlns:p14="http://schemas.microsoft.com/office/powerpoint/2010/main" val="64354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E41C5-26F7-BB78-5359-35682BF91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55D80-C707-41F0-6A8E-83956F90B4A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F5BF2D9-0BBF-4970-2D55-5687395F8F7C}"/>
              </a:ext>
            </a:extLst>
          </p:cNvPr>
          <p:cNvSpPr>
            <a:spLocks noGrp="1"/>
          </p:cNvSpPr>
          <p:nvPr>
            <p:ph type="body" idx="1"/>
          </p:nvPr>
        </p:nvSpPr>
        <p:spPr/>
        <p:txBody>
          <a:bodyPr/>
          <a:lstStyle/>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dirty="0">
              <a:solidFill>
                <a:srgbClr val="000000"/>
              </a:solidFill>
              <a:latin typeface="Arial"/>
              <a:ea typeface="Arial"/>
              <a:cs typeface="Arial"/>
              <a:sym typeface="Arial"/>
            </a:endParaRPr>
          </a:p>
          <a:p>
            <a:pPr marL="0" lvl="0" indent="0" algn="l" rtl="0">
              <a:spcBef>
                <a:spcPts val="0"/>
              </a:spcBef>
              <a:spcAft>
                <a:spcPts val="0"/>
              </a:spcAft>
              <a:buNone/>
            </a:pPr>
            <a:endParaRPr lang="en-US"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70197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6714ef755_0_28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g96714ef755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96714ef755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96714ef755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b="1" dirty="0">
              <a:solidFill>
                <a:srgbClr val="000000"/>
              </a:solidFill>
              <a:latin typeface="Arial"/>
              <a:ea typeface="Arial"/>
              <a:cs typeface="Arial"/>
              <a:sym typeface="Arial"/>
            </a:endParaRPr>
          </a:p>
        </p:txBody>
      </p:sp>
      <p:sp>
        <p:nvSpPr>
          <p:cNvPr id="52" name="Google Shape;52;g96714ef755_0_62:notes"/>
          <p:cNvSpPr txBox="1">
            <a:spLocks noGrp="1"/>
          </p:cNvSpPr>
          <p:nvPr>
            <p:ph type="sldNum" idx="12"/>
          </p:nvPr>
        </p:nvSpPr>
        <p:spPr>
          <a:xfrm>
            <a:off x="6095999" y="8809442"/>
            <a:ext cx="760500" cy="334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Continuous advancements in technology have forever changed all aspects of society across the globe, especially in terms of how we interact with one another and learn. The increased availability of screen technology, along with a generational shift in our relationship with this technology in the post-COVID era, has been life altering. It is not unexpected that some of these changes could impact our health. </a:t>
            </a:r>
          </a:p>
          <a:p>
            <a:endParaRPr lang="en-US" dirty="0"/>
          </a:p>
          <a:p>
            <a:r>
              <a:rPr lang="en-US" dirty="0"/>
              <a:t>Definition:</a:t>
            </a:r>
          </a:p>
          <a:p>
            <a:r>
              <a:rPr lang="en-US" dirty="0"/>
              <a:t>Although all types are sedentary activities (which therefore would mean an inordinate amount could pose harm for cardiovascular health), the recreational type is more often acknowledged as more addictive and harmful for a variety of reasons (decreased attention span for other activities, decreased time available for other activities like academic learning/physical activity/sleep; difficulty stopping, building habits/dependency that promote a cycle which serves to just promote more screen time)</a:t>
            </a:r>
          </a:p>
        </p:txBody>
      </p:sp>
    </p:spTree>
    <p:extLst>
      <p:ext uri="{BB962C8B-B14F-4D97-AF65-F5344CB8AC3E}">
        <p14:creationId xmlns:p14="http://schemas.microsoft.com/office/powerpoint/2010/main" val="231073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Although specifics in terms of time can vary depending on what study or organization is referenced (for instance the American Academy of Pediatrics changed recently from their 2016 guidelines which focused on time and  focuses on quality of time [ex. 30 minutes interacting with family vs scrolling Instagram]) many sources generally agree 2 -4+ hours to be considered “high” on a scale of low/moderate/high </a:t>
            </a:r>
          </a:p>
        </p:txBody>
      </p:sp>
    </p:spTree>
    <p:extLst>
      <p:ext uri="{BB962C8B-B14F-4D97-AF65-F5344CB8AC3E}">
        <p14:creationId xmlns:p14="http://schemas.microsoft.com/office/powerpoint/2010/main" val="202633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757F-6056-93D4-5EB7-0A3A99319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0DE6C-64A6-B62C-E5EE-5746CDAED4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4EBDE7C-EDC7-0F98-1AE3-6FB3B94654C8}"/>
              </a:ext>
            </a:extLst>
          </p:cNvPr>
          <p:cNvSpPr>
            <a:spLocks noGrp="1"/>
          </p:cNvSpPr>
          <p:nvPr>
            <p:ph type="body" idx="1"/>
          </p:nvPr>
        </p:nvSpPr>
        <p:spPr/>
        <p:txBody>
          <a:bodyPr/>
          <a:lstStyle/>
          <a:p>
            <a:r>
              <a:rPr lang="en-US" dirty="0"/>
              <a:t>Sedentary lifestyle from screen time not only associated with poor cardiovascular health, but in particular the types of screen time (recreational) of particular interest have been associated with mental health issues (anxiety, depression, </a:t>
            </a:r>
            <a:r>
              <a:rPr lang="en-US" dirty="0" err="1"/>
              <a:t>etc</a:t>
            </a:r>
            <a:r>
              <a:rPr lang="en-US" dirty="0"/>
              <a:t>)</a:t>
            </a:r>
          </a:p>
          <a:p>
            <a:r>
              <a:rPr lang="en-US" dirty="0"/>
              <a:t>Additionally has been attributed to the development of poor habits, which is even more worrisome as these adolescent years make up a formative time that will go on to shape their perspectives, priorities and relationships </a:t>
            </a:r>
          </a:p>
        </p:txBody>
      </p:sp>
    </p:spTree>
    <p:extLst>
      <p:ext uri="{BB962C8B-B14F-4D97-AF65-F5344CB8AC3E}">
        <p14:creationId xmlns:p14="http://schemas.microsoft.com/office/powerpoint/2010/main" val="308442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discussed earlier, the exact amount of recommended screen time varies based on the particular source used. But there have been studies done that give us some more data. </a:t>
            </a:r>
          </a:p>
          <a:p>
            <a:endParaRPr lang="en-US" dirty="0"/>
          </a:p>
          <a:p>
            <a:r>
              <a:rPr lang="en-US" dirty="0"/>
              <a:t>The NHIS (National Health Interview Survey) collected data from 2021-2023 from 12-17 year olds via a web survey with a total analytic sample of 1,952 participants. 4 or more hours was categorized as “high” screen time. </a:t>
            </a:r>
          </a:p>
        </p:txBody>
      </p:sp>
    </p:spTree>
    <p:extLst>
      <p:ext uri="{BB962C8B-B14F-4D97-AF65-F5344CB8AC3E}">
        <p14:creationId xmlns:p14="http://schemas.microsoft.com/office/powerpoint/2010/main" val="2828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21B8-FA6F-AAF4-5EB5-B03452478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1D6FD-249D-0931-038B-1C5D827E033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D29EF4-927B-5D8C-9AA1-9069E408FACD}"/>
              </a:ext>
            </a:extLst>
          </p:cNvPr>
          <p:cNvSpPr>
            <a:spLocks noGrp="1"/>
          </p:cNvSpPr>
          <p:nvPr>
            <p:ph type="body" idx="1"/>
          </p:nvPr>
        </p:nvSpPr>
        <p:spPr/>
        <p:txBody>
          <a:bodyPr/>
          <a:lstStyle/>
          <a:p>
            <a:r>
              <a:rPr lang="en-US" dirty="0"/>
              <a:t>As you can see, a little over 50% of teens reported 4+ hours of screen time, with black teens being more likely to have 4+ hours as compared to other groups. </a:t>
            </a:r>
          </a:p>
          <a:p>
            <a:r>
              <a:rPr lang="en-US" dirty="0"/>
              <a:t>Numbers were also higher for females and those in metropolitan areas.</a:t>
            </a:r>
          </a:p>
        </p:txBody>
      </p:sp>
    </p:spTree>
    <p:extLst>
      <p:ext uri="{BB962C8B-B14F-4D97-AF65-F5344CB8AC3E}">
        <p14:creationId xmlns:p14="http://schemas.microsoft.com/office/powerpoint/2010/main" val="330634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2193B-3057-2687-810C-B8DCC3A02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FB02D-2724-279B-9756-F7577B0E03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62DE13-4245-4F8F-18B4-95EDE6A78834}"/>
              </a:ext>
            </a:extLst>
          </p:cNvPr>
          <p:cNvSpPr>
            <a:spLocks noGrp="1"/>
          </p:cNvSpPr>
          <p:nvPr>
            <p:ph type="body" idx="1"/>
          </p:nvPr>
        </p:nvSpPr>
        <p:spPr/>
        <p:txBody>
          <a:bodyPr/>
          <a:lstStyle/>
          <a:p>
            <a:r>
              <a:rPr lang="en-US" dirty="0"/>
              <a:t>Increased screen time was associated with a variety of different deficiencies including infrequent physical activity, irregular sleep and weight concerns. </a:t>
            </a:r>
          </a:p>
        </p:txBody>
      </p:sp>
    </p:spTree>
    <p:extLst>
      <p:ext uri="{BB962C8B-B14F-4D97-AF65-F5344CB8AC3E}">
        <p14:creationId xmlns:p14="http://schemas.microsoft.com/office/powerpoint/2010/main" val="118046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1  Title Slide">
  <p:cSld name="Title Slide">
    <p:spTree>
      <p:nvGrpSpPr>
        <p:cNvPr id="1" name="Shape 9"/>
        <p:cNvGrpSpPr/>
        <p:nvPr/>
      </p:nvGrpSpPr>
      <p:grpSpPr>
        <a:xfrm>
          <a:off x="0" y="0"/>
          <a:ext cx="0" cy="0"/>
          <a:chOff x="0" y="0"/>
          <a:chExt cx="0" cy="0"/>
        </a:xfrm>
      </p:grpSpPr>
      <p:sp>
        <p:nvSpPr>
          <p:cNvPr id="10" name="Google Shape;10;p2"/>
          <p:cNvSpPr/>
          <p:nvPr/>
        </p:nvSpPr>
        <p:spPr>
          <a:xfrm>
            <a:off x="-1" y="0"/>
            <a:ext cx="9144000" cy="25719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endParaRPr sz="1500" b="0" i="0" u="none" strike="noStrike" cap="none">
              <a:solidFill>
                <a:srgbClr val="FFCB05"/>
              </a:solidFill>
              <a:latin typeface="Roboto"/>
              <a:ea typeface="Roboto"/>
              <a:cs typeface="Roboto"/>
              <a:sym typeface="Roboto"/>
            </a:endParaRPr>
          </a:p>
        </p:txBody>
      </p:sp>
      <p:pic>
        <p:nvPicPr>
          <p:cNvPr id="11" name="Google Shape;11;p2"/>
          <p:cNvPicPr preferRelativeResize="0"/>
          <p:nvPr/>
        </p:nvPicPr>
        <p:blipFill rotWithShape="1">
          <a:blip r:embed="rId2">
            <a:alphaModFix/>
          </a:blip>
          <a:srcRect/>
          <a:stretch/>
        </p:blipFill>
        <p:spPr>
          <a:xfrm>
            <a:off x="3977639" y="3371850"/>
            <a:ext cx="1188721" cy="742950"/>
          </a:xfrm>
          <a:prstGeom prst="rect">
            <a:avLst/>
          </a:prstGeom>
          <a:noFill/>
          <a:ln>
            <a:noFill/>
          </a:ln>
        </p:spPr>
      </p:pic>
      <p:sp>
        <p:nvSpPr>
          <p:cNvPr id="12" name="Google Shape;12;p2"/>
          <p:cNvSpPr txBox="1">
            <a:spLocks noGrp="1"/>
          </p:cNvSpPr>
          <p:nvPr>
            <p:ph type="body" idx="1"/>
          </p:nvPr>
        </p:nvSpPr>
        <p:spPr>
          <a:xfrm>
            <a:off x="1857375" y="1659185"/>
            <a:ext cx="5429100" cy="7428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chemeClr val="lt2"/>
              </a:buClr>
              <a:buSzPts val="1800"/>
              <a:buFont typeface="IBM Plex Sans"/>
              <a:buNone/>
              <a:defRPr sz="1800" i="0" u="none" strike="noStrike" cap="none">
                <a:solidFill>
                  <a:schemeClr val="lt2"/>
                </a:solidFill>
                <a:latin typeface="IBM Plex Sans"/>
                <a:ea typeface="IBM Plex Sans"/>
                <a:cs typeface="IBM Plex Sans"/>
                <a:sym typeface="IBM Plex Sans"/>
              </a:defRPr>
            </a:lvl1pPr>
            <a:lvl2pPr marL="914400" marR="0" lvl="1" indent="-228600" algn="l" rtl="0">
              <a:lnSpc>
                <a:spcPct val="90000"/>
              </a:lnSpc>
              <a:spcBef>
                <a:spcPts val="1600"/>
              </a:spcBef>
              <a:spcAft>
                <a:spcPts val="0"/>
              </a:spcAft>
              <a:buClr>
                <a:srgbClr val="666666"/>
              </a:buClr>
              <a:buSzPts val="1800"/>
              <a:buFont typeface="IBM Plex Sans"/>
              <a:buNone/>
              <a:defRPr sz="1800" i="0" u="none" strike="noStrike" cap="none">
                <a:solidFill>
                  <a:srgbClr val="666666"/>
                </a:solidFill>
                <a:latin typeface="IBM Plex Sans"/>
                <a:ea typeface="IBM Plex Sans"/>
                <a:cs typeface="IBM Plex Sans"/>
                <a:sym typeface="IBM Plex Sans"/>
              </a:defRPr>
            </a:lvl2pPr>
            <a:lvl3pPr marL="1371600" marR="0" lvl="2" indent="-228600" algn="l" rtl="0">
              <a:lnSpc>
                <a:spcPct val="90000"/>
              </a:lnSpc>
              <a:spcBef>
                <a:spcPts val="1600"/>
              </a:spcBef>
              <a:spcAft>
                <a:spcPts val="0"/>
              </a:spcAft>
              <a:buClr>
                <a:srgbClr val="7F7F7F"/>
              </a:buClr>
              <a:buSzPts val="1500"/>
              <a:buFont typeface="IBM Plex Sans"/>
              <a:buNone/>
              <a:defRPr sz="1500" i="0" u="none" strike="noStrike" cap="none">
                <a:solidFill>
                  <a:srgbClr val="7F7F7F"/>
                </a:solidFill>
                <a:latin typeface="IBM Plex Sans"/>
                <a:ea typeface="IBM Plex Sans"/>
                <a:cs typeface="IBM Plex Sans"/>
                <a:sym typeface="IBM Plex Sans"/>
              </a:defRPr>
            </a:lvl3pPr>
            <a:lvl4pPr marL="1828800" marR="0" lvl="3" indent="-228600" algn="l" rtl="0">
              <a:lnSpc>
                <a:spcPct val="90000"/>
              </a:lnSpc>
              <a:spcBef>
                <a:spcPts val="1600"/>
              </a:spcBef>
              <a:spcAft>
                <a:spcPts val="0"/>
              </a:spcAft>
              <a:buClr>
                <a:srgbClr val="7F7F7F"/>
              </a:buClr>
              <a:buSzPts val="1400"/>
              <a:buFont typeface="IBM Plex Sans"/>
              <a:buNone/>
              <a:defRPr sz="1400" i="0" u="none" strike="noStrike" cap="none">
                <a:solidFill>
                  <a:srgbClr val="7F7F7F"/>
                </a:solidFill>
                <a:latin typeface="IBM Plex Sans"/>
                <a:ea typeface="IBM Plex Sans"/>
                <a:cs typeface="IBM Plex Sans"/>
                <a:sym typeface="IBM Plex Sans"/>
              </a:defRPr>
            </a:lvl4pPr>
            <a:lvl5pPr marL="2286000" marR="0" lvl="4" indent="-228600" algn="l" rtl="0">
              <a:lnSpc>
                <a:spcPct val="90000"/>
              </a:lnSpc>
              <a:spcBef>
                <a:spcPts val="1600"/>
              </a:spcBef>
              <a:spcAft>
                <a:spcPts val="0"/>
              </a:spcAft>
              <a:buClr>
                <a:srgbClr val="7F7F7F"/>
              </a:buClr>
              <a:buSzPts val="1400"/>
              <a:buFont typeface="IBM Plex Sans"/>
              <a:buNone/>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13" name="Google Shape;13;p2"/>
          <p:cNvSpPr txBox="1">
            <a:spLocks noGrp="1"/>
          </p:cNvSpPr>
          <p:nvPr>
            <p:ph type="title"/>
          </p:nvPr>
        </p:nvSpPr>
        <p:spPr>
          <a:xfrm>
            <a:off x="628649" y="284259"/>
            <a:ext cx="7872600" cy="1251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4100"/>
              <a:buFont typeface="IBM Plex Sans"/>
              <a:buNone/>
              <a:defRPr sz="4100" i="0" u="none" strike="noStrike" cap="none">
                <a:solidFill>
                  <a:schemeClr val="lt1"/>
                </a:solidFill>
                <a:latin typeface="IBM Plex Sans"/>
                <a:ea typeface="IBM Plex Sans"/>
                <a:cs typeface="IBM Plex Sans"/>
                <a:sym typeface="IBM Plex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2  Agenda 1">
  <p:cSld name="Agenda_1">
    <p:spTree>
      <p:nvGrpSpPr>
        <p:cNvPr id="1" name="Shape 14"/>
        <p:cNvGrpSpPr/>
        <p:nvPr/>
      </p:nvGrpSpPr>
      <p:grpSpPr>
        <a:xfrm>
          <a:off x="0" y="0"/>
          <a:ext cx="0" cy="0"/>
          <a:chOff x="0" y="0"/>
          <a:chExt cx="0" cy="0"/>
        </a:xfrm>
      </p:grpSpPr>
      <p:sp>
        <p:nvSpPr>
          <p:cNvPr id="15" name="Google Shape;15;p3"/>
          <p:cNvSpPr/>
          <p:nvPr/>
        </p:nvSpPr>
        <p:spPr>
          <a:xfrm>
            <a:off x="0" y="0"/>
            <a:ext cx="4572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Barlow"/>
              <a:ea typeface="Barlow"/>
              <a:cs typeface="Barlow"/>
              <a:sym typeface="Barlow"/>
            </a:endParaRPr>
          </a:p>
        </p:txBody>
      </p:sp>
      <p:pic>
        <p:nvPicPr>
          <p:cNvPr id="16" name="Google Shape;16;p3"/>
          <p:cNvPicPr preferRelativeResize="0"/>
          <p:nvPr/>
        </p:nvPicPr>
        <p:blipFill rotWithShape="1">
          <a:blip r:embed="rId2">
            <a:alphaModFix/>
          </a:blip>
          <a:srcRect/>
          <a:stretch/>
        </p:blipFill>
        <p:spPr>
          <a:xfrm>
            <a:off x="1371601" y="1119916"/>
            <a:ext cx="1828800" cy="1838248"/>
          </a:xfrm>
          <a:prstGeom prst="rect">
            <a:avLst/>
          </a:prstGeom>
          <a:noFill/>
          <a:ln>
            <a:noFill/>
          </a:ln>
        </p:spPr>
      </p:pic>
      <p:sp>
        <p:nvSpPr>
          <p:cNvPr id="17" name="Google Shape;17;p3"/>
          <p:cNvSpPr/>
          <p:nvPr/>
        </p:nvSpPr>
        <p:spPr>
          <a:xfrm>
            <a:off x="1543050" y="1296090"/>
            <a:ext cx="1485900" cy="1485900"/>
          </a:xfrm>
          <a:prstGeom prst="ellipse">
            <a:avLst/>
          </a:prstGeom>
          <a:noFill/>
          <a:ln>
            <a:noFill/>
          </a:ln>
        </p:spPr>
        <p:txBody>
          <a:bodyPr spcFirstLastPara="1" wrap="square" lIns="0" tIns="0" rIns="0" bIns="34275" anchor="ctr" anchorCtr="0">
            <a:noAutofit/>
          </a:bodyPr>
          <a:lstStyle/>
          <a:p>
            <a:pPr marL="0" marR="0" lvl="0" indent="0" algn="ctr" rtl="0">
              <a:spcBef>
                <a:spcPts val="0"/>
              </a:spcBef>
              <a:spcAft>
                <a:spcPts val="0"/>
              </a:spcAft>
              <a:buNone/>
            </a:pPr>
            <a:endParaRPr sz="1100"/>
          </a:p>
        </p:txBody>
      </p:sp>
      <p:sp>
        <p:nvSpPr>
          <p:cNvPr id="18" name="Google Shape;18;p3"/>
          <p:cNvSpPr txBox="1">
            <a:spLocks noGrp="1"/>
          </p:cNvSpPr>
          <p:nvPr>
            <p:ph type="title"/>
          </p:nvPr>
        </p:nvSpPr>
        <p:spPr>
          <a:xfrm>
            <a:off x="914400" y="3086100"/>
            <a:ext cx="2743200" cy="994200"/>
          </a:xfrm>
          <a:prstGeom prst="rect">
            <a:avLst/>
          </a:prstGeom>
          <a:noFill/>
          <a:ln>
            <a:noFill/>
          </a:ln>
        </p:spPr>
        <p:txBody>
          <a:bodyPr spcFirstLastPara="1" wrap="square" lIns="91425" tIns="91425" rIns="91425" bIns="91425" anchor="t" anchorCtr="0">
            <a:noAutofit/>
          </a:bodyPr>
          <a:lstStyle>
            <a:lvl1pPr marR="0" lvl="0" algn="ctr" rtl="0">
              <a:lnSpc>
                <a:spcPct val="120000"/>
              </a:lnSpc>
              <a:spcBef>
                <a:spcPts val="0"/>
              </a:spcBef>
              <a:spcAft>
                <a:spcPts val="0"/>
              </a:spcAft>
              <a:buClr>
                <a:schemeClr val="lt2"/>
              </a:buClr>
              <a:buSzPts val="1500"/>
              <a:buFont typeface="IBM Plex Sans"/>
              <a:buNone/>
              <a:defRPr sz="1500" i="0" u="none" strike="noStrike" cap="none">
                <a:solidFill>
                  <a:schemeClr val="lt2"/>
                </a:solidFill>
                <a:latin typeface="IBM Plex Sans"/>
                <a:ea typeface="IBM Plex Sans"/>
                <a:cs typeface="IBM Plex Sans"/>
                <a:sym typeface="IBM Plex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19" name="Google Shape;19;p3"/>
          <p:cNvSpPr txBox="1">
            <a:spLocks noGrp="1"/>
          </p:cNvSpPr>
          <p:nvPr>
            <p:ph type="body" idx="1"/>
          </p:nvPr>
        </p:nvSpPr>
        <p:spPr>
          <a:xfrm>
            <a:off x="4743449" y="171450"/>
            <a:ext cx="4229100" cy="48006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90000"/>
              </a:lnSpc>
              <a:spcBef>
                <a:spcPts val="800"/>
              </a:spcBef>
              <a:spcAft>
                <a:spcPts val="0"/>
              </a:spcAft>
              <a:buClr>
                <a:schemeClr val="dk1"/>
              </a:buClr>
              <a:buSzPts val="1800"/>
              <a:buFont typeface="IBM Plex Sans"/>
              <a:buAutoNum type="arabicPeriod"/>
              <a:defRPr sz="1800" i="0" u="none" strike="noStrike" cap="none">
                <a:solidFill>
                  <a:schemeClr val="dk1"/>
                </a:solidFill>
                <a:latin typeface="IBM Plex Sans"/>
                <a:ea typeface="IBM Plex Sans"/>
                <a:cs typeface="IBM Plex Sans"/>
                <a:sym typeface="IBM Plex Sans"/>
              </a:defRPr>
            </a:lvl1pPr>
            <a:lvl2pPr marL="914400" marR="0" lvl="1" indent="-228600" algn="l" rtl="0">
              <a:lnSpc>
                <a:spcPct val="90000"/>
              </a:lnSpc>
              <a:spcBef>
                <a:spcPts val="1600"/>
              </a:spcBef>
              <a:spcAft>
                <a:spcPts val="0"/>
              </a:spcAft>
              <a:buClr>
                <a:schemeClr val="dk2"/>
              </a:buClr>
              <a:buSzPts val="1500"/>
              <a:buFont typeface="IBM Plex Sans"/>
              <a:buNone/>
              <a:defRPr sz="1500" i="0" u="none" strike="noStrike" cap="none">
                <a:solidFill>
                  <a:schemeClr val="dk2"/>
                </a:solidFill>
                <a:latin typeface="IBM Plex Sans"/>
                <a:ea typeface="IBM Plex Sans"/>
                <a:cs typeface="IBM Plex Sans"/>
                <a:sym typeface="IBM Plex Sans"/>
              </a:defRPr>
            </a:lvl2pPr>
            <a:lvl3pPr marL="1371600" marR="0" lvl="2" indent="-323850" algn="l" rtl="0">
              <a:lnSpc>
                <a:spcPct val="90000"/>
              </a:lnSpc>
              <a:spcBef>
                <a:spcPts val="16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20" name="Google Shape;20;p3"/>
          <p:cNvSpPr/>
          <p:nvPr/>
        </p:nvSpPr>
        <p:spPr>
          <a:xfrm>
            <a:off x="1543050" y="1296090"/>
            <a:ext cx="1485900" cy="1485900"/>
          </a:xfrm>
          <a:prstGeom prst="ellipse">
            <a:avLst/>
          </a:prstGeom>
          <a:noFill/>
          <a:ln>
            <a:noFill/>
          </a:ln>
        </p:spPr>
        <p:txBody>
          <a:bodyPr spcFirstLastPara="1" wrap="square" lIns="0" tIns="0" rIns="0" bIns="34275" anchor="ctr" anchorCtr="0">
            <a:noAutofit/>
          </a:bodyPr>
          <a:lstStyle/>
          <a:p>
            <a:pPr marL="0" marR="0" lvl="0" indent="0" algn="ctr" rtl="0">
              <a:spcBef>
                <a:spcPts val="0"/>
              </a:spcBef>
              <a:spcAft>
                <a:spcPts val="0"/>
              </a:spcAft>
              <a:buNone/>
            </a:pPr>
            <a:r>
              <a:rPr lang="en" sz="1800" b="1" i="0" u="none" strike="noStrike" cap="none">
                <a:solidFill>
                  <a:srgbClr val="FFFFFF"/>
                </a:solidFill>
                <a:latin typeface="IBM Plex Sans"/>
                <a:ea typeface="IBM Plex Sans"/>
                <a:cs typeface="IBM Plex Sans"/>
                <a:sym typeface="IBM Plex Sans"/>
              </a:rPr>
              <a:t>AGENDA</a:t>
            </a:r>
            <a:endParaRPr sz="1100" b="1">
              <a:latin typeface="IBM Plex Sans"/>
              <a:ea typeface="IBM Plex Sans"/>
              <a:cs typeface="IBM Plex Sans"/>
              <a:sym typeface="IBM Plex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1485900"/>
            <a:ext cx="9144000" cy="2057400"/>
          </a:xfrm>
          <a:prstGeom prst="rect">
            <a:avLst/>
          </a:prstGeom>
          <a:solidFill>
            <a:schemeClr val="dk1"/>
          </a:solidFill>
          <a:ln>
            <a:noFill/>
          </a:ln>
        </p:spPr>
        <p:txBody>
          <a:bodyPr spcFirstLastPara="1" wrap="square" lIns="91425" tIns="91425" rIns="91425" bIns="91425" anchor="ctr" anchorCtr="0">
            <a:noAutofit/>
          </a:bodyPr>
          <a:lstStyle>
            <a:lvl1pPr marR="0" lvl="0" algn="ctr" rtl="0">
              <a:lnSpc>
                <a:spcPct val="120000"/>
              </a:lnSpc>
              <a:spcBef>
                <a:spcPts val="0"/>
              </a:spcBef>
              <a:spcAft>
                <a:spcPts val="0"/>
              </a:spcAft>
              <a:buClr>
                <a:schemeClr val="lt1"/>
              </a:buClr>
              <a:buSzPts val="3600"/>
              <a:buFont typeface="IBM Plex Sans"/>
              <a:buNone/>
              <a:defRPr sz="3600" i="0" u="none" strike="noStrike" cap="none">
                <a:solidFill>
                  <a:schemeClr val="lt1"/>
                </a:solidFill>
                <a:latin typeface="IBM Plex Sans"/>
                <a:ea typeface="IBM Plex Sans"/>
                <a:cs typeface="IBM Plex Sans"/>
                <a:sym typeface="IBM Plex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0" y="1485900"/>
            <a:ext cx="9144000" cy="2057400"/>
          </a:xfrm>
          <a:prstGeom prst="rect">
            <a:avLst/>
          </a:prstGeom>
          <a:solidFill>
            <a:srgbClr val="CFC096"/>
          </a:solidFill>
          <a:ln>
            <a:noFill/>
          </a:ln>
        </p:spPr>
        <p:txBody>
          <a:bodyPr spcFirstLastPara="1" wrap="square" lIns="91425" tIns="91425" rIns="91425" bIns="91425" anchor="ctr" anchorCtr="0">
            <a:noAutofit/>
          </a:bodyPr>
          <a:lstStyle>
            <a:lvl1pPr marR="0" lvl="0" algn="ctr" rtl="0">
              <a:lnSpc>
                <a:spcPct val="120000"/>
              </a:lnSpc>
              <a:spcBef>
                <a:spcPts val="0"/>
              </a:spcBef>
              <a:spcAft>
                <a:spcPts val="0"/>
              </a:spcAft>
              <a:buSzPts val="3600"/>
              <a:buFont typeface="IBM Plex Sans"/>
              <a:buNone/>
              <a:defRPr sz="3600" i="0" u="none" strike="noStrike" cap="none">
                <a:latin typeface="IBM Plex Sans"/>
                <a:ea typeface="IBM Plex Sans"/>
                <a:cs typeface="IBM Plex Sans"/>
                <a:sym typeface="IBM Plex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 Title and Content">
  <p:cSld name="Title and Content Horizontal">
    <p:spTree>
      <p:nvGrpSpPr>
        <p:cNvPr id="1" name="Shape 25"/>
        <p:cNvGrpSpPr/>
        <p:nvPr/>
      </p:nvGrpSpPr>
      <p:grpSpPr>
        <a:xfrm>
          <a:off x="0" y="0"/>
          <a:ext cx="0" cy="0"/>
          <a:chOff x="0" y="0"/>
          <a:chExt cx="0" cy="0"/>
        </a:xfrm>
      </p:grpSpPr>
      <p:sp>
        <p:nvSpPr>
          <p:cNvPr id="26" name="Google Shape;26;p6"/>
          <p:cNvSpPr/>
          <p:nvPr/>
        </p:nvSpPr>
        <p:spPr>
          <a:xfrm>
            <a:off x="-56" y="56"/>
            <a:ext cx="9144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Barlow"/>
              <a:ea typeface="Barlow"/>
              <a:cs typeface="Barlow"/>
              <a:sym typeface="Barlow"/>
            </a:endParaRPr>
          </a:p>
        </p:txBody>
      </p:sp>
      <p:sp>
        <p:nvSpPr>
          <p:cNvPr id="27" name="Google Shape;27;p6"/>
          <p:cNvSpPr txBox="1">
            <a:spLocks noGrp="1"/>
          </p:cNvSpPr>
          <p:nvPr>
            <p:ph type="sldNum" idx="12"/>
          </p:nvPr>
        </p:nvSpPr>
        <p:spPr>
          <a:xfrm>
            <a:off x="8515350" y="4857750"/>
            <a:ext cx="513600" cy="285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Barlow"/>
                <a:ea typeface="Barlow"/>
                <a:cs typeface="Barlow"/>
                <a:sym typeface="Barlow"/>
              </a:defRPr>
            </a:lvl1pPr>
            <a:lvl2pPr marL="0" marR="0" lvl="1" indent="0" algn="l" rtl="0">
              <a:spcBef>
                <a:spcPts val="0"/>
              </a:spcBef>
              <a:buNone/>
              <a:defRPr sz="1400" b="0" i="0" u="none" strike="noStrike" cap="none">
                <a:solidFill>
                  <a:schemeClr val="dk1"/>
                </a:solidFill>
                <a:latin typeface="Barlow"/>
                <a:ea typeface="Barlow"/>
                <a:cs typeface="Barlow"/>
                <a:sym typeface="Barlow"/>
              </a:defRPr>
            </a:lvl2pPr>
            <a:lvl3pPr marL="0" marR="0" lvl="2" indent="0" algn="l" rtl="0">
              <a:spcBef>
                <a:spcPts val="0"/>
              </a:spcBef>
              <a:buNone/>
              <a:defRPr sz="1400" b="0" i="0" u="none" strike="noStrike" cap="none">
                <a:solidFill>
                  <a:schemeClr val="dk1"/>
                </a:solidFill>
                <a:latin typeface="Barlow"/>
                <a:ea typeface="Barlow"/>
                <a:cs typeface="Barlow"/>
                <a:sym typeface="Barlow"/>
              </a:defRPr>
            </a:lvl3pPr>
            <a:lvl4pPr marL="0" marR="0" lvl="3" indent="0" algn="l" rtl="0">
              <a:spcBef>
                <a:spcPts val="0"/>
              </a:spcBef>
              <a:buNone/>
              <a:defRPr sz="1400" b="0" i="0" u="none" strike="noStrike" cap="none">
                <a:solidFill>
                  <a:schemeClr val="dk1"/>
                </a:solidFill>
                <a:latin typeface="Barlow"/>
                <a:ea typeface="Barlow"/>
                <a:cs typeface="Barlow"/>
                <a:sym typeface="Barlow"/>
              </a:defRPr>
            </a:lvl4pPr>
            <a:lvl5pPr marL="0" marR="0" lvl="4" indent="0" algn="l" rtl="0">
              <a:spcBef>
                <a:spcPts val="0"/>
              </a:spcBef>
              <a:buNone/>
              <a:defRPr sz="1400" b="0" i="0" u="none" strike="noStrike" cap="none">
                <a:solidFill>
                  <a:schemeClr val="dk1"/>
                </a:solidFill>
                <a:latin typeface="Barlow"/>
                <a:ea typeface="Barlow"/>
                <a:cs typeface="Barlow"/>
                <a:sym typeface="Barlow"/>
              </a:defRPr>
            </a:lvl5pPr>
            <a:lvl6pPr marL="0" marR="0" lvl="5" indent="0" algn="l" rtl="0">
              <a:spcBef>
                <a:spcPts val="0"/>
              </a:spcBef>
              <a:buNone/>
              <a:defRPr sz="1400" b="0" i="0" u="none" strike="noStrike" cap="none">
                <a:solidFill>
                  <a:schemeClr val="dk1"/>
                </a:solidFill>
                <a:latin typeface="Barlow"/>
                <a:ea typeface="Barlow"/>
                <a:cs typeface="Barlow"/>
                <a:sym typeface="Barlow"/>
              </a:defRPr>
            </a:lvl6pPr>
            <a:lvl7pPr marL="0" marR="0" lvl="6" indent="0" algn="l" rtl="0">
              <a:spcBef>
                <a:spcPts val="0"/>
              </a:spcBef>
              <a:buNone/>
              <a:defRPr sz="1400" b="0" i="0" u="none" strike="noStrike" cap="none">
                <a:solidFill>
                  <a:schemeClr val="dk1"/>
                </a:solidFill>
                <a:latin typeface="Barlow"/>
                <a:ea typeface="Barlow"/>
                <a:cs typeface="Barlow"/>
                <a:sym typeface="Barlow"/>
              </a:defRPr>
            </a:lvl7pPr>
            <a:lvl8pPr marL="0" marR="0" lvl="7" indent="0" algn="l" rtl="0">
              <a:spcBef>
                <a:spcPts val="0"/>
              </a:spcBef>
              <a:buNone/>
              <a:defRPr sz="1400" b="0" i="0" u="none" strike="noStrike" cap="none">
                <a:solidFill>
                  <a:schemeClr val="dk1"/>
                </a:solidFill>
                <a:latin typeface="Barlow"/>
                <a:ea typeface="Barlow"/>
                <a:cs typeface="Barlow"/>
                <a:sym typeface="Barlow"/>
              </a:defRPr>
            </a:lvl8pPr>
            <a:lvl9pPr marL="0" marR="0" lvl="8" indent="0" algn="l" rtl="0">
              <a:spcBef>
                <a:spcPts val="0"/>
              </a:spcBef>
              <a:buNone/>
              <a:defRPr sz="1400" b="0" i="0" u="none" strike="noStrike" cap="none">
                <a:solidFill>
                  <a:schemeClr val="dk1"/>
                </a:solidFill>
                <a:latin typeface="Barlow"/>
                <a:ea typeface="Barlow"/>
                <a:cs typeface="Barlow"/>
                <a:sym typeface="Barlow"/>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6"/>
          <p:cNvSpPr txBox="1">
            <a:spLocks noGrp="1"/>
          </p:cNvSpPr>
          <p:nvPr>
            <p:ph type="title"/>
          </p:nvPr>
        </p:nvSpPr>
        <p:spPr>
          <a:xfrm>
            <a:off x="114300" y="114300"/>
            <a:ext cx="3543300" cy="4629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700"/>
              <a:buFont typeface="IBM Plex Sans"/>
              <a:buNone/>
              <a:defRPr sz="2700" i="0" u="none" strike="noStrike" cap="none">
                <a:solidFill>
                  <a:schemeClr val="lt1"/>
                </a:solidFill>
                <a:latin typeface="IBM Plex Sans"/>
                <a:ea typeface="IBM Plex Sans"/>
                <a:cs typeface="IBM Plex Sans"/>
                <a:sym typeface="IBM Plex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29" name="Google Shape;29;p6"/>
          <p:cNvSpPr txBox="1">
            <a:spLocks noGrp="1"/>
          </p:cNvSpPr>
          <p:nvPr>
            <p:ph type="body" idx="1"/>
          </p:nvPr>
        </p:nvSpPr>
        <p:spPr>
          <a:xfrm>
            <a:off x="3886200" y="114300"/>
            <a:ext cx="5142300" cy="4629300"/>
          </a:xfrm>
          <a:prstGeom prst="rect">
            <a:avLst/>
          </a:prstGeom>
          <a:noFill/>
          <a:ln>
            <a:noFill/>
          </a:ln>
        </p:spPr>
        <p:txBody>
          <a:bodyPr spcFirstLastPara="1" wrap="square" lIns="91425" tIns="91425" rIns="91425" bIns="91425" anchor="ctr" anchorCtr="0">
            <a:noAutofit/>
          </a:bodyPr>
          <a:lstStyle>
            <a:lvl1pPr marL="457200" marR="0" lvl="0" indent="-361950" algn="l" rtl="0">
              <a:lnSpc>
                <a:spcPct val="100000"/>
              </a:lnSpc>
              <a:spcBef>
                <a:spcPts val="800"/>
              </a:spcBef>
              <a:spcAft>
                <a:spcPts val="0"/>
              </a:spcAft>
              <a:buClr>
                <a:srgbClr val="FFCB05"/>
              </a:buClr>
              <a:buSzPts val="2100"/>
              <a:buFont typeface="IBM Plex Sans"/>
              <a:buChar char="•"/>
              <a:defRPr sz="2100" i="0" u="none" strike="noStrike" cap="none">
                <a:solidFill>
                  <a:srgbClr val="FFCB05"/>
                </a:solidFill>
                <a:latin typeface="IBM Plex Sans"/>
                <a:ea typeface="IBM Plex Sans"/>
                <a:cs typeface="IBM Plex Sans"/>
                <a:sym typeface="IBM Plex Sans"/>
              </a:defRPr>
            </a:lvl1pPr>
            <a:lvl2pPr marL="914400" marR="0" lvl="1" indent="-342900" algn="l" rtl="0">
              <a:lnSpc>
                <a:spcPct val="100000"/>
              </a:lnSpc>
              <a:spcBef>
                <a:spcPts val="1600"/>
              </a:spcBef>
              <a:spcAft>
                <a:spcPts val="0"/>
              </a:spcAft>
              <a:buClr>
                <a:schemeClr val="lt1"/>
              </a:buClr>
              <a:buSzPts val="1800"/>
              <a:buFont typeface="IBM Plex Sans"/>
              <a:buChar char="•"/>
              <a:defRPr sz="1800" i="0" u="none" strike="noStrike" cap="none">
                <a:solidFill>
                  <a:schemeClr val="lt1"/>
                </a:solidFill>
                <a:latin typeface="IBM Plex Sans"/>
                <a:ea typeface="IBM Plex Sans"/>
                <a:cs typeface="IBM Plex Sans"/>
                <a:sym typeface="IBM Plex Sans"/>
              </a:defRPr>
            </a:lvl2pPr>
            <a:lvl3pPr marL="1371600" marR="0" lvl="2" indent="-323850" algn="l" rtl="0">
              <a:lnSpc>
                <a:spcPct val="100000"/>
              </a:lnSpc>
              <a:spcBef>
                <a:spcPts val="1600"/>
              </a:spcBef>
              <a:spcAft>
                <a:spcPts val="0"/>
              </a:spcAft>
              <a:buClr>
                <a:schemeClr val="lt1"/>
              </a:buClr>
              <a:buSzPts val="1500"/>
              <a:buFont typeface="IBM Plex Sans"/>
              <a:buChar char="•"/>
              <a:defRPr sz="1500" i="0" u="none" strike="noStrike" cap="none">
                <a:solidFill>
                  <a:schemeClr val="lt1"/>
                </a:solidFill>
                <a:latin typeface="IBM Plex Sans"/>
                <a:ea typeface="IBM Plex Sans"/>
                <a:cs typeface="IBM Plex Sans"/>
                <a:sym typeface="IBM Plex Sans"/>
              </a:defRPr>
            </a:lvl3pPr>
            <a:lvl4pPr marL="1828800" marR="0" lvl="3" indent="-317500" algn="l" rtl="0">
              <a:lnSpc>
                <a:spcPct val="10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4pPr>
            <a:lvl5pPr marL="2286000" marR="0" lvl="4" indent="-317500" algn="l" rtl="0">
              <a:lnSpc>
                <a:spcPct val="10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 Title and Content 1">
  <p:cSld name="Title and Content Horizontal_1">
    <p:spTree>
      <p:nvGrpSpPr>
        <p:cNvPr id="1" name="Shape 30"/>
        <p:cNvGrpSpPr/>
        <p:nvPr/>
      </p:nvGrpSpPr>
      <p:grpSpPr>
        <a:xfrm>
          <a:off x="0" y="0"/>
          <a:ext cx="0" cy="0"/>
          <a:chOff x="0" y="0"/>
          <a:chExt cx="0" cy="0"/>
        </a:xfrm>
      </p:grpSpPr>
      <p:sp>
        <p:nvSpPr>
          <p:cNvPr id="31" name="Google Shape;31;p7"/>
          <p:cNvSpPr txBox="1">
            <a:spLocks noGrp="1"/>
          </p:cNvSpPr>
          <p:nvPr>
            <p:ph type="sldNum" idx="12"/>
          </p:nvPr>
        </p:nvSpPr>
        <p:spPr>
          <a:xfrm>
            <a:off x="8515350" y="4857750"/>
            <a:ext cx="513600" cy="285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Barlow"/>
                <a:ea typeface="Barlow"/>
                <a:cs typeface="Barlow"/>
                <a:sym typeface="Barlow"/>
              </a:defRPr>
            </a:lvl1pPr>
            <a:lvl2pPr marL="0" marR="0" lvl="1" indent="0" algn="l" rtl="0">
              <a:spcBef>
                <a:spcPts val="0"/>
              </a:spcBef>
              <a:buNone/>
              <a:defRPr sz="1400" b="0" i="0" u="none" strike="noStrike" cap="none">
                <a:solidFill>
                  <a:schemeClr val="dk1"/>
                </a:solidFill>
                <a:latin typeface="Barlow"/>
                <a:ea typeface="Barlow"/>
                <a:cs typeface="Barlow"/>
                <a:sym typeface="Barlow"/>
              </a:defRPr>
            </a:lvl2pPr>
            <a:lvl3pPr marL="0" marR="0" lvl="2" indent="0" algn="l" rtl="0">
              <a:spcBef>
                <a:spcPts val="0"/>
              </a:spcBef>
              <a:buNone/>
              <a:defRPr sz="1400" b="0" i="0" u="none" strike="noStrike" cap="none">
                <a:solidFill>
                  <a:schemeClr val="dk1"/>
                </a:solidFill>
                <a:latin typeface="Barlow"/>
                <a:ea typeface="Barlow"/>
                <a:cs typeface="Barlow"/>
                <a:sym typeface="Barlow"/>
              </a:defRPr>
            </a:lvl3pPr>
            <a:lvl4pPr marL="0" marR="0" lvl="3" indent="0" algn="l" rtl="0">
              <a:spcBef>
                <a:spcPts val="0"/>
              </a:spcBef>
              <a:buNone/>
              <a:defRPr sz="1400" b="0" i="0" u="none" strike="noStrike" cap="none">
                <a:solidFill>
                  <a:schemeClr val="dk1"/>
                </a:solidFill>
                <a:latin typeface="Barlow"/>
                <a:ea typeface="Barlow"/>
                <a:cs typeface="Barlow"/>
                <a:sym typeface="Barlow"/>
              </a:defRPr>
            </a:lvl4pPr>
            <a:lvl5pPr marL="0" marR="0" lvl="4" indent="0" algn="l" rtl="0">
              <a:spcBef>
                <a:spcPts val="0"/>
              </a:spcBef>
              <a:buNone/>
              <a:defRPr sz="1400" b="0" i="0" u="none" strike="noStrike" cap="none">
                <a:solidFill>
                  <a:schemeClr val="dk1"/>
                </a:solidFill>
                <a:latin typeface="Barlow"/>
                <a:ea typeface="Barlow"/>
                <a:cs typeface="Barlow"/>
                <a:sym typeface="Barlow"/>
              </a:defRPr>
            </a:lvl5pPr>
            <a:lvl6pPr marL="0" marR="0" lvl="5" indent="0" algn="l" rtl="0">
              <a:spcBef>
                <a:spcPts val="0"/>
              </a:spcBef>
              <a:buNone/>
              <a:defRPr sz="1400" b="0" i="0" u="none" strike="noStrike" cap="none">
                <a:solidFill>
                  <a:schemeClr val="dk1"/>
                </a:solidFill>
                <a:latin typeface="Barlow"/>
                <a:ea typeface="Barlow"/>
                <a:cs typeface="Barlow"/>
                <a:sym typeface="Barlow"/>
              </a:defRPr>
            </a:lvl6pPr>
            <a:lvl7pPr marL="0" marR="0" lvl="6" indent="0" algn="l" rtl="0">
              <a:spcBef>
                <a:spcPts val="0"/>
              </a:spcBef>
              <a:buNone/>
              <a:defRPr sz="1400" b="0" i="0" u="none" strike="noStrike" cap="none">
                <a:solidFill>
                  <a:schemeClr val="dk1"/>
                </a:solidFill>
                <a:latin typeface="Barlow"/>
                <a:ea typeface="Barlow"/>
                <a:cs typeface="Barlow"/>
                <a:sym typeface="Barlow"/>
              </a:defRPr>
            </a:lvl7pPr>
            <a:lvl8pPr marL="0" marR="0" lvl="7" indent="0" algn="l" rtl="0">
              <a:spcBef>
                <a:spcPts val="0"/>
              </a:spcBef>
              <a:buNone/>
              <a:defRPr sz="1400" b="0" i="0" u="none" strike="noStrike" cap="none">
                <a:solidFill>
                  <a:schemeClr val="dk1"/>
                </a:solidFill>
                <a:latin typeface="Barlow"/>
                <a:ea typeface="Barlow"/>
                <a:cs typeface="Barlow"/>
                <a:sym typeface="Barlow"/>
              </a:defRPr>
            </a:lvl8pPr>
            <a:lvl9pPr marL="0" marR="0" lvl="8" indent="0" algn="l" rtl="0">
              <a:spcBef>
                <a:spcPts val="0"/>
              </a:spcBef>
              <a:buNone/>
              <a:defRPr sz="1400" b="0" i="0" u="none" strike="noStrike" cap="none">
                <a:solidFill>
                  <a:schemeClr val="dk1"/>
                </a:solidFill>
                <a:latin typeface="Barlow"/>
                <a:ea typeface="Barlow"/>
                <a:cs typeface="Barlow"/>
                <a:sym typeface="Barlow"/>
              </a:defRPr>
            </a:lvl9pPr>
          </a:lstStyle>
          <a:p>
            <a:pPr marL="0" lvl="0" indent="0" algn="l" rtl="0">
              <a:spcBef>
                <a:spcPts val="0"/>
              </a:spcBef>
              <a:spcAft>
                <a:spcPts val="0"/>
              </a:spcAft>
              <a:buNone/>
            </a:pPr>
            <a:fld id="{00000000-1234-1234-1234-123412341234}" type="slidenum">
              <a:rPr lang="en"/>
              <a:t>‹#›</a:t>
            </a:fld>
            <a:endParaRPr/>
          </a:p>
        </p:txBody>
      </p:sp>
      <p:sp>
        <p:nvSpPr>
          <p:cNvPr id="32" name="Google Shape;32;p7"/>
          <p:cNvSpPr txBox="1">
            <a:spLocks noGrp="1"/>
          </p:cNvSpPr>
          <p:nvPr>
            <p:ph type="title"/>
          </p:nvPr>
        </p:nvSpPr>
        <p:spPr>
          <a:xfrm>
            <a:off x="114300" y="114300"/>
            <a:ext cx="3543300" cy="4629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74C"/>
              </a:buClr>
              <a:buSzPts val="2700"/>
              <a:buFont typeface="IBM Plex Sans"/>
              <a:buNone/>
              <a:defRPr sz="2700" i="0" u="none" strike="noStrike" cap="none">
                <a:solidFill>
                  <a:srgbClr val="00274C"/>
                </a:solidFill>
                <a:latin typeface="IBM Plex Sans"/>
                <a:ea typeface="IBM Plex Sans"/>
                <a:cs typeface="IBM Plex Sans"/>
                <a:sym typeface="IBM Plex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33" name="Google Shape;33;p7"/>
          <p:cNvSpPr txBox="1">
            <a:spLocks noGrp="1"/>
          </p:cNvSpPr>
          <p:nvPr>
            <p:ph type="body" idx="1"/>
          </p:nvPr>
        </p:nvSpPr>
        <p:spPr>
          <a:xfrm>
            <a:off x="3886200" y="114300"/>
            <a:ext cx="5142300" cy="4629300"/>
          </a:xfrm>
          <a:prstGeom prst="rect">
            <a:avLst/>
          </a:prstGeom>
          <a:noFill/>
          <a:ln>
            <a:noFill/>
          </a:ln>
        </p:spPr>
        <p:txBody>
          <a:bodyPr spcFirstLastPara="1" wrap="square" lIns="91425" tIns="91425" rIns="91425" bIns="91425" anchor="ctr" anchorCtr="0">
            <a:noAutofit/>
          </a:bodyPr>
          <a:lstStyle>
            <a:lvl1pPr marL="457200" marR="0" lvl="0" indent="-361950" algn="l" rtl="0">
              <a:lnSpc>
                <a:spcPct val="100000"/>
              </a:lnSpc>
              <a:spcBef>
                <a:spcPts val="800"/>
              </a:spcBef>
              <a:spcAft>
                <a:spcPts val="0"/>
              </a:spcAft>
              <a:buClr>
                <a:srgbClr val="00274C"/>
              </a:buClr>
              <a:buSzPts val="2100"/>
              <a:buFont typeface="IBM Plex Sans"/>
              <a:buChar char="•"/>
              <a:defRPr sz="2100" i="0" u="none" strike="noStrike" cap="none">
                <a:solidFill>
                  <a:srgbClr val="00274C"/>
                </a:solidFill>
                <a:latin typeface="IBM Plex Sans"/>
                <a:ea typeface="IBM Plex Sans"/>
                <a:cs typeface="IBM Plex Sans"/>
                <a:sym typeface="IBM Plex Sans"/>
              </a:defRPr>
            </a:lvl1pPr>
            <a:lvl2pPr marL="914400" marR="0" lvl="1" indent="-342900" algn="l" rtl="0">
              <a:lnSpc>
                <a:spcPct val="100000"/>
              </a:lnSpc>
              <a:spcBef>
                <a:spcPts val="1600"/>
              </a:spcBef>
              <a:spcAft>
                <a:spcPts val="0"/>
              </a:spcAft>
              <a:buClr>
                <a:schemeClr val="dk2"/>
              </a:buClr>
              <a:buSzPts val="1800"/>
              <a:buFont typeface="IBM Plex Sans"/>
              <a:buChar char="•"/>
              <a:defRPr sz="1800" i="0" u="none" strike="noStrike" cap="none">
                <a:solidFill>
                  <a:schemeClr val="dk2"/>
                </a:solidFill>
                <a:latin typeface="IBM Plex Sans"/>
                <a:ea typeface="IBM Plex Sans"/>
                <a:cs typeface="IBM Plex Sans"/>
                <a:sym typeface="IBM Plex Sans"/>
              </a:defRPr>
            </a:lvl2pPr>
            <a:lvl3pPr marL="1371600" marR="0" lvl="2" indent="-323850" algn="l" rtl="0">
              <a:lnSpc>
                <a:spcPct val="100000"/>
              </a:lnSpc>
              <a:spcBef>
                <a:spcPts val="16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10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10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5  Closing Slide">
  <p:cSld name="Closing Slide">
    <p:spTree>
      <p:nvGrpSpPr>
        <p:cNvPr id="1" name="Shape 34"/>
        <p:cNvGrpSpPr/>
        <p:nvPr/>
      </p:nvGrpSpPr>
      <p:grpSpPr>
        <a:xfrm>
          <a:off x="0" y="0"/>
          <a:ext cx="0" cy="0"/>
          <a:chOff x="0" y="0"/>
          <a:chExt cx="0" cy="0"/>
        </a:xfrm>
      </p:grpSpPr>
      <p:sp>
        <p:nvSpPr>
          <p:cNvPr id="35" name="Google Shape;35;p8"/>
          <p:cNvSpPr/>
          <p:nvPr/>
        </p:nvSpPr>
        <p:spPr>
          <a:xfrm>
            <a:off x="0" y="0"/>
            <a:ext cx="4572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Barlow"/>
              <a:ea typeface="Barlow"/>
              <a:cs typeface="Barlow"/>
              <a:sym typeface="Barlow"/>
            </a:endParaRPr>
          </a:p>
        </p:txBody>
      </p:sp>
      <p:cxnSp>
        <p:nvCxnSpPr>
          <p:cNvPr id="36" name="Google Shape;36;p8"/>
          <p:cNvCxnSpPr/>
          <p:nvPr/>
        </p:nvCxnSpPr>
        <p:spPr>
          <a:xfrm>
            <a:off x="1" y="1657350"/>
            <a:ext cx="4572000" cy="0"/>
          </a:xfrm>
          <a:prstGeom prst="straightConnector1">
            <a:avLst/>
          </a:prstGeom>
          <a:noFill/>
          <a:ln w="9525" cap="flat" cmpd="sng">
            <a:solidFill>
              <a:srgbClr val="003D77"/>
            </a:solidFill>
            <a:prstDash val="solid"/>
            <a:miter lim="800000"/>
            <a:headEnd type="none" w="sm" len="sm"/>
            <a:tailEnd type="none" w="sm" len="sm"/>
          </a:ln>
        </p:spPr>
      </p:cxnSp>
      <p:cxnSp>
        <p:nvCxnSpPr>
          <p:cNvPr id="37" name="Google Shape;37;p8"/>
          <p:cNvCxnSpPr/>
          <p:nvPr/>
        </p:nvCxnSpPr>
        <p:spPr>
          <a:xfrm>
            <a:off x="1" y="3486150"/>
            <a:ext cx="4572000" cy="0"/>
          </a:xfrm>
          <a:prstGeom prst="straightConnector1">
            <a:avLst/>
          </a:prstGeom>
          <a:noFill/>
          <a:ln w="9525" cap="flat" cmpd="sng">
            <a:solidFill>
              <a:srgbClr val="003D77"/>
            </a:solidFill>
            <a:prstDash val="solid"/>
            <a:miter lim="800000"/>
            <a:headEnd type="none" w="sm" len="sm"/>
            <a:tailEnd type="none" w="sm" len="sm"/>
          </a:ln>
        </p:spPr>
      </p:cxnSp>
      <p:sp>
        <p:nvSpPr>
          <p:cNvPr id="38" name="Google Shape;38;p8"/>
          <p:cNvSpPr/>
          <p:nvPr/>
        </p:nvSpPr>
        <p:spPr>
          <a:xfrm>
            <a:off x="4572000" y="0"/>
            <a:ext cx="4572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Barlow"/>
              <a:ea typeface="Barlow"/>
              <a:cs typeface="Barlow"/>
              <a:sym typeface="Barlow"/>
            </a:endParaRPr>
          </a:p>
        </p:txBody>
      </p:sp>
      <p:pic>
        <p:nvPicPr>
          <p:cNvPr id="39" name="Google Shape;39;p8"/>
          <p:cNvPicPr preferRelativeResize="0"/>
          <p:nvPr/>
        </p:nvPicPr>
        <p:blipFill rotWithShape="1">
          <a:blip r:embed="rId2">
            <a:alphaModFix/>
          </a:blip>
          <a:srcRect/>
          <a:stretch/>
        </p:blipFill>
        <p:spPr>
          <a:xfrm>
            <a:off x="1714500" y="3829050"/>
            <a:ext cx="1143000" cy="714796"/>
          </a:xfrm>
          <a:prstGeom prst="rect">
            <a:avLst/>
          </a:prstGeom>
          <a:noFill/>
          <a:ln>
            <a:noFill/>
          </a:ln>
        </p:spPr>
      </p:pic>
      <p:sp>
        <p:nvSpPr>
          <p:cNvPr id="40" name="Google Shape;40;p8"/>
          <p:cNvSpPr txBox="1">
            <a:spLocks noGrp="1"/>
          </p:cNvSpPr>
          <p:nvPr>
            <p:ph type="body" idx="1"/>
          </p:nvPr>
        </p:nvSpPr>
        <p:spPr>
          <a:xfrm>
            <a:off x="4743450" y="157373"/>
            <a:ext cx="4229100" cy="4800600"/>
          </a:xfrm>
          <a:prstGeom prst="rect">
            <a:avLst/>
          </a:prstGeom>
          <a:solidFill>
            <a:schemeClr val="lt1"/>
          </a:solid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274C"/>
              </a:buClr>
              <a:buSzPts val="1800"/>
              <a:buFont typeface="IBM Plex Sans"/>
              <a:buNone/>
              <a:defRPr sz="1800" b="1" i="0" u="none" strike="noStrike" cap="none">
                <a:solidFill>
                  <a:srgbClr val="00274C"/>
                </a:solidFill>
                <a:latin typeface="IBM Plex Sans"/>
                <a:ea typeface="IBM Plex Sans"/>
                <a:cs typeface="IBM Plex Sans"/>
                <a:sym typeface="IBM Plex Sans"/>
              </a:defRPr>
            </a:lvl1pPr>
            <a:lvl2pPr marL="914400" marR="0" lvl="1" indent="-228600" algn="l" rtl="0">
              <a:lnSpc>
                <a:spcPct val="100000"/>
              </a:lnSpc>
              <a:spcBef>
                <a:spcPts val="0"/>
              </a:spcBef>
              <a:spcAft>
                <a:spcPts val="0"/>
              </a:spcAft>
              <a:buClr>
                <a:schemeClr val="dk1"/>
              </a:buClr>
              <a:buSzPts val="1800"/>
              <a:buFont typeface="IBM Plex Sans"/>
              <a:buNone/>
              <a:defRPr sz="1800" i="0" u="none" strike="noStrike" cap="none">
                <a:solidFill>
                  <a:schemeClr val="dk1"/>
                </a:solidFill>
                <a:latin typeface="IBM Plex Sans"/>
                <a:ea typeface="IBM Plex Sans"/>
                <a:cs typeface="IBM Plex Sans"/>
                <a:sym typeface="IBM Plex Sans"/>
              </a:defRPr>
            </a:lvl2pPr>
            <a:lvl3pPr marL="1371600" marR="0" lvl="2" indent="-323850" algn="l" rtl="0">
              <a:lnSpc>
                <a:spcPct val="90000"/>
              </a:lnSpc>
              <a:spcBef>
                <a:spcPts val="9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41" name="Google Shape;41;p8"/>
          <p:cNvSpPr txBox="1"/>
          <p:nvPr/>
        </p:nvSpPr>
        <p:spPr>
          <a:xfrm>
            <a:off x="114299" y="1743496"/>
            <a:ext cx="4343400" cy="16284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700"/>
              <a:buFont typeface="Barlow"/>
              <a:buNone/>
            </a:pPr>
            <a:r>
              <a:rPr lang="en" sz="2700" b="1">
                <a:solidFill>
                  <a:schemeClr val="lt1"/>
                </a:solidFill>
                <a:latin typeface="IBM Plex Sans"/>
                <a:ea typeface="IBM Plex Sans"/>
                <a:cs typeface="IBM Plex Sans"/>
                <a:sym typeface="IBM Plex Sans"/>
              </a:rPr>
              <a:t>THANK YOU</a:t>
            </a:r>
            <a:endParaRPr sz="1100" b="1">
              <a:latin typeface="IBM Plex Sans"/>
              <a:ea typeface="IBM Plex Sans"/>
              <a:cs typeface="IBM Plex Sans"/>
              <a:sym typeface="IBM Plex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1857375" y="1637794"/>
            <a:ext cx="5429100" cy="935641"/>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rgbClr val="FFCB05"/>
                </a:solidFill>
              </a:rPr>
              <a:t>November 21, 2025</a:t>
            </a:r>
          </a:p>
          <a:p>
            <a:pPr marL="0" lvl="0" indent="0" algn="ctr" rtl="0">
              <a:spcBef>
                <a:spcPts val="0"/>
              </a:spcBef>
              <a:spcAft>
                <a:spcPts val="1600"/>
              </a:spcAft>
              <a:buNone/>
            </a:pPr>
            <a:r>
              <a:rPr lang="en" dirty="0">
                <a:solidFill>
                  <a:srgbClr val="FFCB05"/>
                </a:solidFill>
              </a:rPr>
              <a:t>Robert Solomon, MD </a:t>
            </a:r>
            <a:endParaRPr dirty="0">
              <a:solidFill>
                <a:srgbClr val="FFCB05"/>
              </a:solidFill>
            </a:endParaRPr>
          </a:p>
        </p:txBody>
      </p:sp>
      <p:sp>
        <p:nvSpPr>
          <p:cNvPr id="48" name="Google Shape;48;p9"/>
          <p:cNvSpPr txBox="1">
            <a:spLocks noGrp="1"/>
          </p:cNvSpPr>
          <p:nvPr>
            <p:ph type="title"/>
          </p:nvPr>
        </p:nvSpPr>
        <p:spPr>
          <a:xfrm>
            <a:off x="628650" y="258694"/>
            <a:ext cx="7872600" cy="13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Screen Time and Cardiovascular Health in Youth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E815-968B-1FEE-6357-EA34E6304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A7D19-B2D2-27B2-652A-08EDB2C8F243}"/>
              </a:ext>
            </a:extLst>
          </p:cNvPr>
          <p:cNvSpPr>
            <a:spLocks noGrp="1"/>
          </p:cNvSpPr>
          <p:nvPr>
            <p:ph type="title"/>
          </p:nvPr>
        </p:nvSpPr>
        <p:spPr>
          <a:xfrm>
            <a:off x="114300" y="114300"/>
            <a:ext cx="8914200" cy="703456"/>
          </a:xfrm>
        </p:spPr>
        <p:txBody>
          <a:bodyPr/>
          <a:lstStyle/>
          <a:p>
            <a:pPr algn="ctr"/>
            <a:r>
              <a:rPr lang="en-US" dirty="0"/>
              <a:t>Statistics </a:t>
            </a:r>
          </a:p>
        </p:txBody>
      </p:sp>
      <p:pic>
        <p:nvPicPr>
          <p:cNvPr id="3" name="Picture 2">
            <a:extLst>
              <a:ext uri="{FF2B5EF4-FFF2-40B4-BE49-F238E27FC236}">
                <a16:creationId xmlns:a16="http://schemas.microsoft.com/office/drawing/2014/main" id="{B3E9C30D-E86D-C1D8-E313-E2AA08D406AD}"/>
              </a:ext>
            </a:extLst>
          </p:cNvPr>
          <p:cNvPicPr>
            <a:picLocks noChangeAspect="1"/>
          </p:cNvPicPr>
          <p:nvPr/>
        </p:nvPicPr>
        <p:blipFill>
          <a:blip r:embed="rId3"/>
          <a:stretch>
            <a:fillRect/>
          </a:stretch>
        </p:blipFill>
        <p:spPr>
          <a:xfrm>
            <a:off x="862826" y="686391"/>
            <a:ext cx="7418348" cy="4342809"/>
          </a:xfrm>
          <a:prstGeom prst="rect">
            <a:avLst/>
          </a:prstGeom>
        </p:spPr>
      </p:pic>
    </p:spTree>
    <p:extLst>
      <p:ext uri="{BB962C8B-B14F-4D97-AF65-F5344CB8AC3E}">
        <p14:creationId xmlns:p14="http://schemas.microsoft.com/office/powerpoint/2010/main" val="61125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35EB-E24E-E4AD-226F-5FC53ED74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C4DF5-49B8-9CF0-D4A7-125272A5CA57}"/>
              </a:ext>
            </a:extLst>
          </p:cNvPr>
          <p:cNvSpPr>
            <a:spLocks noGrp="1"/>
          </p:cNvSpPr>
          <p:nvPr>
            <p:ph type="title"/>
          </p:nvPr>
        </p:nvSpPr>
        <p:spPr>
          <a:xfrm>
            <a:off x="114300" y="114300"/>
            <a:ext cx="8914200" cy="617220"/>
          </a:xfrm>
        </p:spPr>
        <p:txBody>
          <a:bodyPr/>
          <a:lstStyle/>
          <a:p>
            <a:pPr algn="ctr"/>
            <a:r>
              <a:rPr lang="en-US" dirty="0"/>
              <a:t>Statistics</a:t>
            </a:r>
          </a:p>
        </p:txBody>
      </p:sp>
      <p:sp>
        <p:nvSpPr>
          <p:cNvPr id="3" name="Text Placeholder 2">
            <a:extLst>
              <a:ext uri="{FF2B5EF4-FFF2-40B4-BE49-F238E27FC236}">
                <a16:creationId xmlns:a16="http://schemas.microsoft.com/office/drawing/2014/main" id="{97F9DF39-C65A-F99E-7D89-66F41A20B54F}"/>
              </a:ext>
            </a:extLst>
          </p:cNvPr>
          <p:cNvSpPr>
            <a:spLocks noGrp="1"/>
          </p:cNvSpPr>
          <p:nvPr>
            <p:ph type="body" idx="1"/>
          </p:nvPr>
        </p:nvSpPr>
        <p:spPr>
          <a:xfrm>
            <a:off x="114300" y="914400"/>
            <a:ext cx="7342149" cy="3829200"/>
          </a:xfrm>
        </p:spPr>
        <p:txBody>
          <a:bodyPr/>
          <a:lstStyle/>
          <a:p>
            <a:r>
              <a:rPr lang="en-US" dirty="0"/>
              <a:t>Numerous studies over the past 10+ years have only corroborated the aforementioned  </a:t>
            </a:r>
          </a:p>
        </p:txBody>
      </p:sp>
    </p:spTree>
    <p:extLst>
      <p:ext uri="{BB962C8B-B14F-4D97-AF65-F5344CB8AC3E}">
        <p14:creationId xmlns:p14="http://schemas.microsoft.com/office/powerpoint/2010/main" val="901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80448-A35D-F467-674C-6BB818E47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03A45-0334-6963-907D-FD8DC3583928}"/>
              </a:ext>
            </a:extLst>
          </p:cNvPr>
          <p:cNvSpPr>
            <a:spLocks noGrp="1"/>
          </p:cNvSpPr>
          <p:nvPr>
            <p:ph type="title"/>
          </p:nvPr>
        </p:nvSpPr>
        <p:spPr>
          <a:xfrm>
            <a:off x="114300" y="114300"/>
            <a:ext cx="8914200" cy="617220"/>
          </a:xfrm>
        </p:spPr>
        <p:txBody>
          <a:bodyPr/>
          <a:lstStyle/>
          <a:p>
            <a:pPr algn="ctr"/>
            <a:r>
              <a:rPr lang="en-US" dirty="0"/>
              <a:t>Statistics</a:t>
            </a:r>
          </a:p>
        </p:txBody>
      </p:sp>
      <p:sp>
        <p:nvSpPr>
          <p:cNvPr id="3" name="Text Placeholder 2">
            <a:extLst>
              <a:ext uri="{FF2B5EF4-FFF2-40B4-BE49-F238E27FC236}">
                <a16:creationId xmlns:a16="http://schemas.microsoft.com/office/drawing/2014/main" id="{74664C37-2DCE-26AE-ED11-270E664E1178}"/>
              </a:ext>
            </a:extLst>
          </p:cNvPr>
          <p:cNvSpPr>
            <a:spLocks noGrp="1"/>
          </p:cNvSpPr>
          <p:nvPr>
            <p:ph type="body" idx="1"/>
          </p:nvPr>
        </p:nvSpPr>
        <p:spPr>
          <a:xfrm>
            <a:off x="114301" y="1449658"/>
            <a:ext cx="3825797" cy="3579542"/>
          </a:xfrm>
        </p:spPr>
        <p:txBody>
          <a:bodyPr/>
          <a:lstStyle/>
          <a:p>
            <a:r>
              <a:rPr lang="en-US" dirty="0"/>
              <a:t>Examined the relationship between objective and subjective sedentary behavior and health indicators in 5-17 year olds</a:t>
            </a:r>
          </a:p>
          <a:p>
            <a:pPr lvl="1"/>
            <a:r>
              <a:rPr lang="en-US" dirty="0"/>
              <a:t>Higher duration/frequency of screen time associated w/ higher cardiometabolic risk scores, lower fitness, increased adiposity</a:t>
            </a:r>
          </a:p>
        </p:txBody>
      </p:sp>
      <p:pic>
        <p:nvPicPr>
          <p:cNvPr id="4" name="Picture 3">
            <a:extLst>
              <a:ext uri="{FF2B5EF4-FFF2-40B4-BE49-F238E27FC236}">
                <a16:creationId xmlns:a16="http://schemas.microsoft.com/office/drawing/2014/main" id="{D3DDFB21-9034-B068-C77A-CD515F518B0F}"/>
              </a:ext>
            </a:extLst>
          </p:cNvPr>
          <p:cNvPicPr>
            <a:picLocks noChangeAspect="1"/>
          </p:cNvPicPr>
          <p:nvPr/>
        </p:nvPicPr>
        <p:blipFill>
          <a:blip r:embed="rId3"/>
          <a:stretch>
            <a:fillRect/>
          </a:stretch>
        </p:blipFill>
        <p:spPr>
          <a:xfrm>
            <a:off x="3940098" y="1241502"/>
            <a:ext cx="5203902" cy="1298190"/>
          </a:xfrm>
          <a:prstGeom prst="rect">
            <a:avLst/>
          </a:prstGeom>
        </p:spPr>
      </p:pic>
    </p:spTree>
    <p:extLst>
      <p:ext uri="{BB962C8B-B14F-4D97-AF65-F5344CB8AC3E}">
        <p14:creationId xmlns:p14="http://schemas.microsoft.com/office/powerpoint/2010/main" val="247205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05179-8DD5-A6E5-8BD5-CD5FC22A0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46B96-6F41-9FD5-876C-C054B97A88ED}"/>
              </a:ext>
            </a:extLst>
          </p:cNvPr>
          <p:cNvSpPr>
            <a:spLocks noGrp="1"/>
          </p:cNvSpPr>
          <p:nvPr>
            <p:ph type="title"/>
          </p:nvPr>
        </p:nvSpPr>
        <p:spPr>
          <a:xfrm>
            <a:off x="114300" y="114300"/>
            <a:ext cx="8914200" cy="617220"/>
          </a:xfrm>
        </p:spPr>
        <p:txBody>
          <a:bodyPr/>
          <a:lstStyle/>
          <a:p>
            <a:pPr algn="ctr"/>
            <a:r>
              <a:rPr lang="en-US" dirty="0"/>
              <a:t>Statistics</a:t>
            </a:r>
          </a:p>
        </p:txBody>
      </p:sp>
      <p:sp>
        <p:nvSpPr>
          <p:cNvPr id="3" name="Text Placeholder 2">
            <a:extLst>
              <a:ext uri="{FF2B5EF4-FFF2-40B4-BE49-F238E27FC236}">
                <a16:creationId xmlns:a16="http://schemas.microsoft.com/office/drawing/2014/main" id="{709FE59A-4ABD-E580-C5BA-F7A0BF342941}"/>
              </a:ext>
            </a:extLst>
          </p:cNvPr>
          <p:cNvSpPr>
            <a:spLocks noGrp="1"/>
          </p:cNvSpPr>
          <p:nvPr>
            <p:ph type="body" idx="1"/>
          </p:nvPr>
        </p:nvSpPr>
        <p:spPr>
          <a:xfrm>
            <a:off x="114301" y="1449658"/>
            <a:ext cx="3650519" cy="3293941"/>
          </a:xfrm>
        </p:spPr>
        <p:txBody>
          <a:bodyPr/>
          <a:lstStyle/>
          <a:p>
            <a:r>
              <a:rPr lang="en-US" dirty="0"/>
              <a:t>Analyzed data in 1000+ participants</a:t>
            </a:r>
          </a:p>
          <a:p>
            <a:pPr lvl="1"/>
            <a:r>
              <a:rPr lang="en-US" dirty="0"/>
              <a:t>Identified not only cardiovascular health risk, but a correlation with shorter sleep duration</a:t>
            </a:r>
          </a:p>
          <a:p>
            <a:pPr lvl="1"/>
            <a:endParaRPr lang="en-US" dirty="0"/>
          </a:p>
        </p:txBody>
      </p:sp>
      <p:pic>
        <p:nvPicPr>
          <p:cNvPr id="6" name="Picture 5">
            <a:extLst>
              <a:ext uri="{FF2B5EF4-FFF2-40B4-BE49-F238E27FC236}">
                <a16:creationId xmlns:a16="http://schemas.microsoft.com/office/drawing/2014/main" id="{9438B1E3-A77E-645C-0D01-7D65D727DE69}"/>
              </a:ext>
            </a:extLst>
          </p:cNvPr>
          <p:cNvPicPr>
            <a:picLocks noChangeAspect="1"/>
          </p:cNvPicPr>
          <p:nvPr/>
        </p:nvPicPr>
        <p:blipFill>
          <a:blip r:embed="rId3"/>
          <a:stretch>
            <a:fillRect/>
          </a:stretch>
        </p:blipFill>
        <p:spPr>
          <a:xfrm>
            <a:off x="3764820" y="1449658"/>
            <a:ext cx="5379180" cy="1873281"/>
          </a:xfrm>
          <a:prstGeom prst="rect">
            <a:avLst/>
          </a:prstGeom>
        </p:spPr>
      </p:pic>
    </p:spTree>
    <p:extLst>
      <p:ext uri="{BB962C8B-B14F-4D97-AF65-F5344CB8AC3E}">
        <p14:creationId xmlns:p14="http://schemas.microsoft.com/office/powerpoint/2010/main" val="393694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1B0C-EDF7-3F5B-2427-8087A8853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3AADA-B314-FA0C-9A92-D8AB620D2BEE}"/>
              </a:ext>
            </a:extLst>
          </p:cNvPr>
          <p:cNvSpPr>
            <a:spLocks noGrp="1"/>
          </p:cNvSpPr>
          <p:nvPr>
            <p:ph type="title"/>
          </p:nvPr>
        </p:nvSpPr>
        <p:spPr>
          <a:xfrm>
            <a:off x="114300" y="114300"/>
            <a:ext cx="8914200" cy="617220"/>
          </a:xfrm>
        </p:spPr>
        <p:txBody>
          <a:bodyPr/>
          <a:lstStyle/>
          <a:p>
            <a:pPr algn="ctr"/>
            <a:r>
              <a:rPr lang="en-US" dirty="0"/>
              <a:t>Statistics</a:t>
            </a:r>
          </a:p>
        </p:txBody>
      </p:sp>
      <p:sp>
        <p:nvSpPr>
          <p:cNvPr id="3" name="Text Placeholder 2">
            <a:extLst>
              <a:ext uri="{FF2B5EF4-FFF2-40B4-BE49-F238E27FC236}">
                <a16:creationId xmlns:a16="http://schemas.microsoft.com/office/drawing/2014/main" id="{CAF7FD95-C6E1-40C6-F1A7-7AF9E9A13EC3}"/>
              </a:ext>
            </a:extLst>
          </p:cNvPr>
          <p:cNvSpPr>
            <a:spLocks noGrp="1"/>
          </p:cNvSpPr>
          <p:nvPr>
            <p:ph type="body" idx="1"/>
          </p:nvPr>
        </p:nvSpPr>
        <p:spPr>
          <a:xfrm>
            <a:off x="114300" y="1256370"/>
            <a:ext cx="3476393" cy="3487229"/>
          </a:xfrm>
        </p:spPr>
        <p:txBody>
          <a:bodyPr/>
          <a:lstStyle/>
          <a:p>
            <a:r>
              <a:rPr lang="en-US" dirty="0"/>
              <a:t>Surveyed 4,495 children; examined association between self reported screen time and type 2 diabetes risk markers</a:t>
            </a:r>
          </a:p>
          <a:p>
            <a:pPr lvl="1"/>
            <a:r>
              <a:rPr lang="en-US" dirty="0"/>
              <a:t>Found strong associations between screen time, adiposity and insulin resistance</a:t>
            </a:r>
          </a:p>
        </p:txBody>
      </p:sp>
      <p:pic>
        <p:nvPicPr>
          <p:cNvPr id="4" name="Picture 3">
            <a:extLst>
              <a:ext uri="{FF2B5EF4-FFF2-40B4-BE49-F238E27FC236}">
                <a16:creationId xmlns:a16="http://schemas.microsoft.com/office/drawing/2014/main" id="{537031D9-B4F4-CCD9-4AE3-6082E353424A}"/>
              </a:ext>
            </a:extLst>
          </p:cNvPr>
          <p:cNvPicPr>
            <a:picLocks noChangeAspect="1"/>
          </p:cNvPicPr>
          <p:nvPr/>
        </p:nvPicPr>
        <p:blipFill>
          <a:blip r:embed="rId3"/>
          <a:stretch>
            <a:fillRect/>
          </a:stretch>
        </p:blipFill>
        <p:spPr>
          <a:xfrm>
            <a:off x="4527394" y="1942257"/>
            <a:ext cx="4616605" cy="1349770"/>
          </a:xfrm>
          <a:prstGeom prst="rect">
            <a:avLst/>
          </a:prstGeom>
        </p:spPr>
      </p:pic>
    </p:spTree>
    <p:extLst>
      <p:ext uri="{BB962C8B-B14F-4D97-AF65-F5344CB8AC3E}">
        <p14:creationId xmlns:p14="http://schemas.microsoft.com/office/powerpoint/2010/main" val="415009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4A4AA-9B58-E4F3-45C1-9E4110076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CF28D-4E14-CE3F-1F9D-13C0435BBA39}"/>
              </a:ext>
            </a:extLst>
          </p:cNvPr>
          <p:cNvSpPr>
            <a:spLocks noGrp="1"/>
          </p:cNvSpPr>
          <p:nvPr>
            <p:ph type="title"/>
          </p:nvPr>
        </p:nvSpPr>
        <p:spPr>
          <a:xfrm>
            <a:off x="114300" y="114300"/>
            <a:ext cx="8914200" cy="450243"/>
          </a:xfrm>
        </p:spPr>
        <p:txBody>
          <a:bodyPr/>
          <a:lstStyle/>
          <a:p>
            <a:pPr algn="ctr"/>
            <a:r>
              <a:rPr lang="en-US" dirty="0"/>
              <a:t>Science</a:t>
            </a:r>
          </a:p>
        </p:txBody>
      </p:sp>
      <p:sp>
        <p:nvSpPr>
          <p:cNvPr id="3" name="Text Placeholder 2">
            <a:extLst>
              <a:ext uri="{FF2B5EF4-FFF2-40B4-BE49-F238E27FC236}">
                <a16:creationId xmlns:a16="http://schemas.microsoft.com/office/drawing/2014/main" id="{E7D16D33-D222-9379-F209-7E7622AFD356}"/>
              </a:ext>
            </a:extLst>
          </p:cNvPr>
          <p:cNvSpPr>
            <a:spLocks noGrp="1"/>
          </p:cNvSpPr>
          <p:nvPr>
            <p:ph type="body" idx="1"/>
          </p:nvPr>
        </p:nvSpPr>
        <p:spPr>
          <a:xfrm>
            <a:off x="114300" y="914400"/>
            <a:ext cx="8914200" cy="3829200"/>
          </a:xfrm>
        </p:spPr>
        <p:txBody>
          <a:bodyPr/>
          <a:lstStyle/>
          <a:p>
            <a:r>
              <a:rPr lang="en-US" dirty="0"/>
              <a:t>Biological Pathways</a:t>
            </a:r>
          </a:p>
          <a:p>
            <a:pPr lvl="1"/>
            <a:r>
              <a:rPr lang="en-US" dirty="0"/>
              <a:t>Multiple pathways have been theorized to explain the increased cardiovascular risk:</a:t>
            </a:r>
          </a:p>
          <a:p>
            <a:pPr lvl="2"/>
            <a:r>
              <a:rPr lang="en-US" dirty="0"/>
              <a:t>Sedentary</a:t>
            </a:r>
          </a:p>
          <a:p>
            <a:pPr lvl="2"/>
            <a:r>
              <a:rPr lang="en-US" dirty="0"/>
              <a:t>Sleep Disruption</a:t>
            </a:r>
          </a:p>
          <a:p>
            <a:pPr lvl="2"/>
            <a:r>
              <a:rPr lang="en-US" dirty="0"/>
              <a:t>Neuroendocrine Stress </a:t>
            </a:r>
          </a:p>
          <a:p>
            <a:pPr lvl="1"/>
            <a:endParaRPr lang="en-US" dirty="0"/>
          </a:p>
        </p:txBody>
      </p:sp>
    </p:spTree>
    <p:extLst>
      <p:ext uri="{BB962C8B-B14F-4D97-AF65-F5344CB8AC3E}">
        <p14:creationId xmlns:p14="http://schemas.microsoft.com/office/powerpoint/2010/main" val="371779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80D7-C9E6-3E32-8AE3-4D2158CD7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3608A-6362-65BB-D4DF-AB43A7DF4C3A}"/>
              </a:ext>
            </a:extLst>
          </p:cNvPr>
          <p:cNvSpPr>
            <a:spLocks noGrp="1"/>
          </p:cNvSpPr>
          <p:nvPr>
            <p:ph type="title"/>
          </p:nvPr>
        </p:nvSpPr>
        <p:spPr>
          <a:xfrm>
            <a:off x="114300" y="114300"/>
            <a:ext cx="8914200" cy="450243"/>
          </a:xfrm>
        </p:spPr>
        <p:txBody>
          <a:bodyPr/>
          <a:lstStyle/>
          <a:p>
            <a:pPr algn="ctr"/>
            <a:r>
              <a:rPr lang="en-US" dirty="0"/>
              <a:t>Science</a:t>
            </a:r>
          </a:p>
        </p:txBody>
      </p:sp>
      <p:sp>
        <p:nvSpPr>
          <p:cNvPr id="3" name="Text Placeholder 2">
            <a:extLst>
              <a:ext uri="{FF2B5EF4-FFF2-40B4-BE49-F238E27FC236}">
                <a16:creationId xmlns:a16="http://schemas.microsoft.com/office/drawing/2014/main" id="{C6BDB108-2734-6334-76BE-5B0ECBF30130}"/>
              </a:ext>
            </a:extLst>
          </p:cNvPr>
          <p:cNvSpPr>
            <a:spLocks noGrp="1"/>
          </p:cNvSpPr>
          <p:nvPr>
            <p:ph type="body" idx="1"/>
          </p:nvPr>
        </p:nvSpPr>
        <p:spPr>
          <a:xfrm>
            <a:off x="114300" y="914400"/>
            <a:ext cx="5416705" cy="4229100"/>
          </a:xfrm>
        </p:spPr>
        <p:txBody>
          <a:bodyPr/>
          <a:lstStyle/>
          <a:p>
            <a:r>
              <a:rPr lang="en-US" dirty="0"/>
              <a:t>Biological Pathways</a:t>
            </a:r>
          </a:p>
          <a:p>
            <a:pPr lvl="1"/>
            <a:r>
              <a:rPr lang="en-US" dirty="0"/>
              <a:t>Sedentary Behavior</a:t>
            </a:r>
          </a:p>
          <a:p>
            <a:pPr lvl="2"/>
            <a:r>
              <a:rPr lang="en-US" dirty="0"/>
              <a:t>Reduced skeletal muscle activity -&gt; impaired glucose uptake -&gt; increased diabetes risk</a:t>
            </a:r>
          </a:p>
          <a:p>
            <a:pPr lvl="2"/>
            <a:r>
              <a:rPr lang="en-US" dirty="0"/>
              <a:t>Decreased energy/caloric expenditure -&gt; increased BMI (body mass index)</a:t>
            </a:r>
          </a:p>
          <a:p>
            <a:pPr lvl="2"/>
            <a:r>
              <a:rPr lang="en-US" dirty="0"/>
              <a:t>Poor blood flow due to reduced activity -&gt; endothelial (blood vessel) dysfunction</a:t>
            </a:r>
          </a:p>
          <a:p>
            <a:pPr lvl="2"/>
            <a:r>
              <a:rPr lang="en-US" dirty="0"/>
              <a:t>Prolonged sitting -&gt; autonomic nervous system imbalance</a:t>
            </a:r>
          </a:p>
          <a:p>
            <a:pPr lvl="1"/>
            <a:endParaRPr lang="en-US" dirty="0"/>
          </a:p>
        </p:txBody>
      </p:sp>
      <p:pic>
        <p:nvPicPr>
          <p:cNvPr id="1026" name="Picture 2" descr="Schematic illustration of the endothelium.">
            <a:extLst>
              <a:ext uri="{FF2B5EF4-FFF2-40B4-BE49-F238E27FC236}">
                <a16:creationId xmlns:a16="http://schemas.microsoft.com/office/drawing/2014/main" id="{BBB91D97-AEFD-8C8B-1031-1ABB32966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394" y="914400"/>
            <a:ext cx="3320606" cy="2853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ABF909-A9D6-DD44-2DD4-E0251F660B57}"/>
              </a:ext>
            </a:extLst>
          </p:cNvPr>
          <p:cNvSpPr txBox="1"/>
          <p:nvPr/>
        </p:nvSpPr>
        <p:spPr>
          <a:xfrm>
            <a:off x="6876586" y="3902596"/>
            <a:ext cx="2342308" cy="215444"/>
          </a:xfrm>
          <a:prstGeom prst="rect">
            <a:avLst/>
          </a:prstGeom>
          <a:noFill/>
        </p:spPr>
        <p:txBody>
          <a:bodyPr wrap="none" rtlCol="0">
            <a:spAutoFit/>
          </a:bodyPr>
          <a:lstStyle/>
          <a:p>
            <a:r>
              <a:rPr lang="en-US" sz="800" dirty="0"/>
              <a:t>https://</a:t>
            </a:r>
            <a:r>
              <a:rPr lang="en-US" sz="800" dirty="0" err="1"/>
              <a:t>thoracickey.com</a:t>
            </a:r>
            <a:r>
              <a:rPr lang="en-US" sz="800" dirty="0"/>
              <a:t>/14-endothelial-function/</a:t>
            </a:r>
          </a:p>
        </p:txBody>
      </p:sp>
    </p:spTree>
    <p:extLst>
      <p:ext uri="{BB962C8B-B14F-4D97-AF65-F5344CB8AC3E}">
        <p14:creationId xmlns:p14="http://schemas.microsoft.com/office/powerpoint/2010/main" val="209460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77169-FFAB-4CE5-FC39-3B5535229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E147C-AB86-C401-9BDF-6DA77DA0617C}"/>
              </a:ext>
            </a:extLst>
          </p:cNvPr>
          <p:cNvSpPr>
            <a:spLocks noGrp="1"/>
          </p:cNvSpPr>
          <p:nvPr>
            <p:ph type="title"/>
          </p:nvPr>
        </p:nvSpPr>
        <p:spPr>
          <a:xfrm>
            <a:off x="114300" y="114300"/>
            <a:ext cx="8914200" cy="450243"/>
          </a:xfrm>
        </p:spPr>
        <p:txBody>
          <a:bodyPr/>
          <a:lstStyle/>
          <a:p>
            <a:pPr algn="ctr"/>
            <a:r>
              <a:rPr lang="en-US" dirty="0"/>
              <a:t>Science</a:t>
            </a:r>
          </a:p>
        </p:txBody>
      </p:sp>
      <p:sp>
        <p:nvSpPr>
          <p:cNvPr id="3" name="Text Placeholder 2">
            <a:extLst>
              <a:ext uri="{FF2B5EF4-FFF2-40B4-BE49-F238E27FC236}">
                <a16:creationId xmlns:a16="http://schemas.microsoft.com/office/drawing/2014/main" id="{E0EE25B3-C468-815E-C133-164257D7F48F}"/>
              </a:ext>
            </a:extLst>
          </p:cNvPr>
          <p:cNvSpPr>
            <a:spLocks noGrp="1"/>
          </p:cNvSpPr>
          <p:nvPr>
            <p:ph type="body" idx="1"/>
          </p:nvPr>
        </p:nvSpPr>
        <p:spPr>
          <a:xfrm>
            <a:off x="114300" y="914400"/>
            <a:ext cx="4033954" cy="3829200"/>
          </a:xfrm>
        </p:spPr>
        <p:txBody>
          <a:bodyPr/>
          <a:lstStyle/>
          <a:p>
            <a:r>
              <a:rPr lang="en-US" dirty="0"/>
              <a:t>Biological Pathways</a:t>
            </a:r>
          </a:p>
          <a:p>
            <a:pPr lvl="1"/>
            <a:r>
              <a:rPr lang="en-US" dirty="0"/>
              <a:t>Sleep Disruption</a:t>
            </a:r>
          </a:p>
          <a:p>
            <a:pPr lvl="2"/>
            <a:r>
              <a:rPr lang="en-US" dirty="0"/>
              <a:t>Blue light suppression of melatonin</a:t>
            </a:r>
          </a:p>
          <a:p>
            <a:pPr lvl="2"/>
            <a:r>
              <a:rPr lang="en-US" dirty="0"/>
              <a:t>Altered circadian rhythms -&gt; development of higher blood pressures in the morning</a:t>
            </a:r>
          </a:p>
          <a:p>
            <a:pPr lvl="2"/>
            <a:r>
              <a:rPr lang="en-US" dirty="0"/>
              <a:t>Reduced REM sleep  -&gt; negatively impacts metabolic regulation </a:t>
            </a:r>
          </a:p>
          <a:p>
            <a:pPr lvl="2"/>
            <a:endParaRPr lang="en-US" dirty="0"/>
          </a:p>
          <a:p>
            <a:pPr lvl="1"/>
            <a:endParaRPr lang="en-US" dirty="0"/>
          </a:p>
        </p:txBody>
      </p:sp>
      <p:pic>
        <p:nvPicPr>
          <p:cNvPr id="5" name="Picture 4">
            <a:extLst>
              <a:ext uri="{FF2B5EF4-FFF2-40B4-BE49-F238E27FC236}">
                <a16:creationId xmlns:a16="http://schemas.microsoft.com/office/drawing/2014/main" id="{86EF499A-0CC1-B50F-5A7F-573F808A4760}"/>
              </a:ext>
            </a:extLst>
          </p:cNvPr>
          <p:cNvPicPr>
            <a:picLocks noChangeAspect="1"/>
          </p:cNvPicPr>
          <p:nvPr/>
        </p:nvPicPr>
        <p:blipFill>
          <a:blip r:embed="rId3"/>
          <a:stretch>
            <a:fillRect/>
          </a:stretch>
        </p:blipFill>
        <p:spPr>
          <a:xfrm>
            <a:off x="4148254" y="743414"/>
            <a:ext cx="4931997" cy="3690832"/>
          </a:xfrm>
          <a:prstGeom prst="rect">
            <a:avLst/>
          </a:prstGeom>
        </p:spPr>
      </p:pic>
      <p:sp>
        <p:nvSpPr>
          <p:cNvPr id="6" name="TextBox 5">
            <a:extLst>
              <a:ext uri="{FF2B5EF4-FFF2-40B4-BE49-F238E27FC236}">
                <a16:creationId xmlns:a16="http://schemas.microsoft.com/office/drawing/2014/main" id="{F9AC6F32-9A5B-8D62-7F58-DE92B8DACC11}"/>
              </a:ext>
            </a:extLst>
          </p:cNvPr>
          <p:cNvSpPr txBox="1"/>
          <p:nvPr/>
        </p:nvSpPr>
        <p:spPr>
          <a:xfrm>
            <a:off x="6467707" y="4505395"/>
            <a:ext cx="2760692" cy="215444"/>
          </a:xfrm>
          <a:prstGeom prst="rect">
            <a:avLst/>
          </a:prstGeom>
          <a:noFill/>
        </p:spPr>
        <p:txBody>
          <a:bodyPr wrap="none" rtlCol="0">
            <a:spAutoFit/>
          </a:bodyPr>
          <a:lstStyle/>
          <a:p>
            <a:r>
              <a:rPr lang="en-US" sz="800" dirty="0"/>
              <a:t>https://</a:t>
            </a:r>
            <a:r>
              <a:rPr lang="en-US" sz="800" dirty="0" err="1"/>
              <a:t>www.webmd.com</a:t>
            </a:r>
            <a:r>
              <a:rPr lang="en-US" sz="800" dirty="0"/>
              <a:t>/sleep-disorders/sleep-blue-light</a:t>
            </a:r>
          </a:p>
        </p:txBody>
      </p:sp>
    </p:spTree>
    <p:extLst>
      <p:ext uri="{BB962C8B-B14F-4D97-AF65-F5344CB8AC3E}">
        <p14:creationId xmlns:p14="http://schemas.microsoft.com/office/powerpoint/2010/main" val="282677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9514-F5A5-F56B-558D-1CF26EBC8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4EDEA-2DB4-29B9-EE70-43B13DF0F0EE}"/>
              </a:ext>
            </a:extLst>
          </p:cNvPr>
          <p:cNvSpPr>
            <a:spLocks noGrp="1"/>
          </p:cNvSpPr>
          <p:nvPr>
            <p:ph type="title"/>
          </p:nvPr>
        </p:nvSpPr>
        <p:spPr>
          <a:xfrm>
            <a:off x="114300" y="114300"/>
            <a:ext cx="8914200" cy="450243"/>
          </a:xfrm>
        </p:spPr>
        <p:txBody>
          <a:bodyPr/>
          <a:lstStyle/>
          <a:p>
            <a:pPr algn="ctr"/>
            <a:r>
              <a:rPr lang="en-US" dirty="0"/>
              <a:t>Science</a:t>
            </a:r>
          </a:p>
        </p:txBody>
      </p:sp>
      <p:sp>
        <p:nvSpPr>
          <p:cNvPr id="3" name="Text Placeholder 2">
            <a:extLst>
              <a:ext uri="{FF2B5EF4-FFF2-40B4-BE49-F238E27FC236}">
                <a16:creationId xmlns:a16="http://schemas.microsoft.com/office/drawing/2014/main" id="{084B8E2D-FE47-2049-DFA7-E304FA5E85EF}"/>
              </a:ext>
            </a:extLst>
          </p:cNvPr>
          <p:cNvSpPr>
            <a:spLocks noGrp="1"/>
          </p:cNvSpPr>
          <p:nvPr>
            <p:ph type="body" idx="1"/>
          </p:nvPr>
        </p:nvSpPr>
        <p:spPr>
          <a:xfrm>
            <a:off x="114300" y="914400"/>
            <a:ext cx="8914200" cy="3829200"/>
          </a:xfrm>
        </p:spPr>
        <p:txBody>
          <a:bodyPr/>
          <a:lstStyle/>
          <a:p>
            <a:r>
              <a:rPr lang="en-US" dirty="0"/>
              <a:t>Biological Pathways</a:t>
            </a:r>
          </a:p>
          <a:p>
            <a:pPr lvl="1"/>
            <a:r>
              <a:rPr lang="en-US" dirty="0"/>
              <a:t>Neuroendocrine Stress</a:t>
            </a:r>
          </a:p>
          <a:p>
            <a:pPr lvl="2"/>
            <a:r>
              <a:rPr lang="en-US" dirty="0"/>
              <a:t>Screen time -&gt; sympathetic nervous system activation due to stimulating content-&gt; cortisol and catecholamine release -&gt; increased resting HR and mild blood pressure elevation</a:t>
            </a:r>
          </a:p>
          <a:p>
            <a:pPr lvl="2"/>
            <a:endParaRPr lang="en-US" dirty="0"/>
          </a:p>
          <a:p>
            <a:pPr lvl="1"/>
            <a:endParaRPr lang="en-US" dirty="0"/>
          </a:p>
        </p:txBody>
      </p:sp>
    </p:spTree>
    <p:extLst>
      <p:ext uri="{BB962C8B-B14F-4D97-AF65-F5344CB8AC3E}">
        <p14:creationId xmlns:p14="http://schemas.microsoft.com/office/powerpoint/2010/main" val="182892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02A4B-82FD-E8F4-8DD4-5D9BCA921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1E563-DF1A-CEC5-B0C2-3A6B148B75A1}"/>
              </a:ext>
            </a:extLst>
          </p:cNvPr>
          <p:cNvSpPr>
            <a:spLocks noGrp="1"/>
          </p:cNvSpPr>
          <p:nvPr>
            <p:ph type="title"/>
          </p:nvPr>
        </p:nvSpPr>
        <p:spPr>
          <a:xfrm>
            <a:off x="114300" y="114300"/>
            <a:ext cx="8914200" cy="450243"/>
          </a:xfrm>
        </p:spPr>
        <p:txBody>
          <a:bodyPr/>
          <a:lstStyle/>
          <a:p>
            <a:pPr algn="ctr"/>
            <a:r>
              <a:rPr lang="en-US" dirty="0"/>
              <a:t>Science</a:t>
            </a:r>
          </a:p>
        </p:txBody>
      </p:sp>
      <p:sp>
        <p:nvSpPr>
          <p:cNvPr id="3" name="Text Placeholder 2">
            <a:extLst>
              <a:ext uri="{FF2B5EF4-FFF2-40B4-BE49-F238E27FC236}">
                <a16:creationId xmlns:a16="http://schemas.microsoft.com/office/drawing/2014/main" id="{4DE94CEE-7943-557D-E09C-DAFA160D5A7E}"/>
              </a:ext>
            </a:extLst>
          </p:cNvPr>
          <p:cNvSpPr>
            <a:spLocks noGrp="1"/>
          </p:cNvSpPr>
          <p:nvPr>
            <p:ph type="body" idx="1"/>
          </p:nvPr>
        </p:nvSpPr>
        <p:spPr>
          <a:xfrm>
            <a:off x="114300" y="914400"/>
            <a:ext cx="8914200" cy="3829200"/>
          </a:xfrm>
        </p:spPr>
        <p:txBody>
          <a:bodyPr/>
          <a:lstStyle/>
          <a:p>
            <a:r>
              <a:rPr lang="en-US" dirty="0"/>
              <a:t>Behavioral and Psychological effects </a:t>
            </a:r>
          </a:p>
          <a:p>
            <a:pPr lvl="1"/>
            <a:r>
              <a:rPr lang="en-US" dirty="0"/>
              <a:t>Increased caloric intake (snacking, </a:t>
            </a:r>
            <a:r>
              <a:rPr lang="en-US" dirty="0" err="1"/>
              <a:t>etc</a:t>
            </a:r>
            <a:r>
              <a:rPr lang="en-US" dirty="0"/>
              <a:t>)</a:t>
            </a:r>
          </a:p>
          <a:p>
            <a:pPr lvl="1"/>
            <a:r>
              <a:rPr lang="en-US" dirty="0"/>
              <a:t>Increased stress hormones spurred by anxiety from peer/social interactions </a:t>
            </a:r>
          </a:p>
          <a:p>
            <a:pPr lvl="1"/>
            <a:r>
              <a:rPr lang="en-US" dirty="0"/>
              <a:t>Reduced desire for physical activity </a:t>
            </a:r>
          </a:p>
          <a:p>
            <a:pPr lvl="1"/>
            <a:endParaRPr lang="en-US" dirty="0"/>
          </a:p>
          <a:p>
            <a:pPr lvl="1"/>
            <a:endParaRPr lang="en-US" dirty="0"/>
          </a:p>
        </p:txBody>
      </p:sp>
    </p:spTree>
    <p:extLst>
      <p:ext uri="{BB962C8B-B14F-4D97-AF65-F5344CB8AC3E}">
        <p14:creationId xmlns:p14="http://schemas.microsoft.com/office/powerpoint/2010/main" val="131054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0" y="1485900"/>
            <a:ext cx="9144000" cy="2057400"/>
          </a:xfrm>
          <a:prstGeom prst="rect">
            <a:avLst/>
          </a:prstGeom>
          <a:solidFill>
            <a:schemeClr val="dk1"/>
          </a:solidFill>
          <a:ln>
            <a:noFill/>
          </a:ln>
        </p:spPr>
        <p:txBody>
          <a:bodyPr spcFirstLastPara="1" wrap="square" lIns="68575" tIns="34275" rIns="68575" bIns="68575" anchor="ctr" anchorCtr="0">
            <a:noAutofit/>
          </a:bodyPr>
          <a:lstStyle/>
          <a:p>
            <a:pPr marL="0" marR="0" lvl="0" indent="0" algn="ctr" rtl="0">
              <a:lnSpc>
                <a:spcPct val="120000"/>
              </a:lnSpc>
              <a:spcBef>
                <a:spcPts val="0"/>
              </a:spcBef>
              <a:spcAft>
                <a:spcPts val="0"/>
              </a:spcAft>
              <a:buClr>
                <a:schemeClr val="lt1"/>
              </a:buClr>
              <a:buSzPts val="3600"/>
              <a:buFont typeface="Barlow"/>
              <a:buNone/>
            </a:pPr>
            <a:r>
              <a:rPr lang="en" sz="2300" dirty="0"/>
              <a:t>There are no conflicts of interest to disclose. </a:t>
            </a:r>
            <a:endParaRPr sz="2300" b="0" i="0" u="none" strike="noStrike" cap="none" dirty="0">
              <a:solidFill>
                <a:schemeClr val="lt1"/>
              </a:solidFill>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8DF6-4AB8-0275-25FB-DD499C8EA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816DF-8715-34BE-9145-6326940EBD26}"/>
              </a:ext>
            </a:extLst>
          </p:cNvPr>
          <p:cNvSpPr>
            <a:spLocks noGrp="1"/>
          </p:cNvSpPr>
          <p:nvPr>
            <p:ph type="title"/>
          </p:nvPr>
        </p:nvSpPr>
        <p:spPr>
          <a:xfrm>
            <a:off x="114300" y="114300"/>
            <a:ext cx="8914200" cy="617220"/>
          </a:xfrm>
        </p:spPr>
        <p:txBody>
          <a:bodyPr/>
          <a:lstStyle/>
          <a:p>
            <a:pPr algn="ctr"/>
            <a:r>
              <a:rPr lang="en-US" dirty="0"/>
              <a:t>Interventions</a:t>
            </a:r>
          </a:p>
        </p:txBody>
      </p:sp>
      <p:sp>
        <p:nvSpPr>
          <p:cNvPr id="3" name="Text Placeholder 2">
            <a:extLst>
              <a:ext uri="{FF2B5EF4-FFF2-40B4-BE49-F238E27FC236}">
                <a16:creationId xmlns:a16="http://schemas.microsoft.com/office/drawing/2014/main" id="{11F0D88E-A010-25F2-D4EE-FBF7245E3C5E}"/>
              </a:ext>
            </a:extLst>
          </p:cNvPr>
          <p:cNvSpPr>
            <a:spLocks noGrp="1"/>
          </p:cNvSpPr>
          <p:nvPr>
            <p:ph type="body" idx="1"/>
          </p:nvPr>
        </p:nvSpPr>
        <p:spPr>
          <a:xfrm>
            <a:off x="114300" y="914400"/>
            <a:ext cx="8914200" cy="3829200"/>
          </a:xfrm>
        </p:spPr>
        <p:txBody>
          <a:bodyPr/>
          <a:lstStyle/>
          <a:p>
            <a:r>
              <a:rPr lang="en-US" dirty="0"/>
              <a:t>Ways to help</a:t>
            </a:r>
          </a:p>
          <a:p>
            <a:pPr lvl="1"/>
            <a:r>
              <a:rPr lang="en-US" dirty="0"/>
              <a:t>Practical strategies </a:t>
            </a:r>
          </a:p>
          <a:p>
            <a:pPr lvl="1"/>
            <a:r>
              <a:rPr lang="en-US" dirty="0"/>
              <a:t>Family and School Based Strategies </a:t>
            </a:r>
          </a:p>
        </p:txBody>
      </p:sp>
    </p:spTree>
    <p:extLst>
      <p:ext uri="{BB962C8B-B14F-4D97-AF65-F5344CB8AC3E}">
        <p14:creationId xmlns:p14="http://schemas.microsoft.com/office/powerpoint/2010/main" val="358107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4F41-9C9B-86A1-AF62-FA42BBE6D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C2BE9-CA23-556A-20D6-1B3B4B6D0D31}"/>
              </a:ext>
            </a:extLst>
          </p:cNvPr>
          <p:cNvSpPr>
            <a:spLocks noGrp="1"/>
          </p:cNvSpPr>
          <p:nvPr>
            <p:ph type="title"/>
          </p:nvPr>
        </p:nvSpPr>
        <p:spPr>
          <a:xfrm>
            <a:off x="114300" y="114300"/>
            <a:ext cx="8914200" cy="617220"/>
          </a:xfrm>
        </p:spPr>
        <p:txBody>
          <a:bodyPr/>
          <a:lstStyle/>
          <a:p>
            <a:pPr algn="ctr"/>
            <a:r>
              <a:rPr lang="en-US" dirty="0"/>
              <a:t>Interventions</a:t>
            </a:r>
          </a:p>
        </p:txBody>
      </p:sp>
      <p:sp>
        <p:nvSpPr>
          <p:cNvPr id="3" name="Text Placeholder 2">
            <a:extLst>
              <a:ext uri="{FF2B5EF4-FFF2-40B4-BE49-F238E27FC236}">
                <a16:creationId xmlns:a16="http://schemas.microsoft.com/office/drawing/2014/main" id="{C422CB15-2DDE-44CA-968F-32997B3EBE1C}"/>
              </a:ext>
            </a:extLst>
          </p:cNvPr>
          <p:cNvSpPr>
            <a:spLocks noGrp="1"/>
          </p:cNvSpPr>
          <p:nvPr>
            <p:ph type="body" idx="1"/>
          </p:nvPr>
        </p:nvSpPr>
        <p:spPr>
          <a:xfrm>
            <a:off x="114300" y="914400"/>
            <a:ext cx="8914200" cy="3829200"/>
          </a:xfrm>
        </p:spPr>
        <p:txBody>
          <a:bodyPr/>
          <a:lstStyle/>
          <a:p>
            <a:r>
              <a:rPr lang="en-US" dirty="0"/>
              <a:t>Ways to help</a:t>
            </a:r>
          </a:p>
          <a:p>
            <a:pPr lvl="1"/>
            <a:r>
              <a:rPr lang="en-US" dirty="0"/>
              <a:t>Practical strategies </a:t>
            </a:r>
          </a:p>
          <a:p>
            <a:pPr lvl="2"/>
            <a:r>
              <a:rPr lang="en-US" dirty="0"/>
              <a:t>Goal under 2 hours</a:t>
            </a:r>
          </a:p>
          <a:p>
            <a:pPr lvl="2"/>
            <a:r>
              <a:rPr lang="en-US" dirty="0"/>
              <a:t>Avoidance of screens 1 hour before bed</a:t>
            </a:r>
          </a:p>
          <a:p>
            <a:pPr lvl="2"/>
            <a:r>
              <a:rPr lang="en-US" dirty="0"/>
              <a:t>Replace sedentary screen time with activity</a:t>
            </a:r>
          </a:p>
        </p:txBody>
      </p:sp>
    </p:spTree>
    <p:extLst>
      <p:ext uri="{BB962C8B-B14F-4D97-AF65-F5344CB8AC3E}">
        <p14:creationId xmlns:p14="http://schemas.microsoft.com/office/powerpoint/2010/main" val="101780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78997-273C-3761-C931-70C5C6FF6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DE1DE-5C8C-E007-CB44-D3B7DF2C71BB}"/>
              </a:ext>
            </a:extLst>
          </p:cNvPr>
          <p:cNvSpPr>
            <a:spLocks noGrp="1"/>
          </p:cNvSpPr>
          <p:nvPr>
            <p:ph type="title"/>
          </p:nvPr>
        </p:nvSpPr>
        <p:spPr>
          <a:xfrm>
            <a:off x="114300" y="203510"/>
            <a:ext cx="8914200" cy="617220"/>
          </a:xfrm>
        </p:spPr>
        <p:txBody>
          <a:bodyPr/>
          <a:lstStyle/>
          <a:p>
            <a:pPr algn="ctr"/>
            <a:r>
              <a:rPr lang="en-US" dirty="0"/>
              <a:t>Interventions</a:t>
            </a:r>
          </a:p>
        </p:txBody>
      </p:sp>
      <p:sp>
        <p:nvSpPr>
          <p:cNvPr id="3" name="Text Placeholder 2">
            <a:extLst>
              <a:ext uri="{FF2B5EF4-FFF2-40B4-BE49-F238E27FC236}">
                <a16:creationId xmlns:a16="http://schemas.microsoft.com/office/drawing/2014/main" id="{FA761BEC-E4D1-DFEB-255A-3DFB725692FD}"/>
              </a:ext>
            </a:extLst>
          </p:cNvPr>
          <p:cNvSpPr>
            <a:spLocks noGrp="1"/>
          </p:cNvSpPr>
          <p:nvPr>
            <p:ph type="body" idx="1"/>
          </p:nvPr>
        </p:nvSpPr>
        <p:spPr>
          <a:xfrm>
            <a:off x="114300" y="914400"/>
            <a:ext cx="8914200" cy="3829200"/>
          </a:xfrm>
        </p:spPr>
        <p:txBody>
          <a:bodyPr/>
          <a:lstStyle/>
          <a:p>
            <a:r>
              <a:rPr lang="en-US" dirty="0">
                <a:solidFill>
                  <a:srgbClr val="FFC000"/>
                </a:solidFill>
              </a:rPr>
              <a:t>Ways to help</a:t>
            </a:r>
          </a:p>
          <a:p>
            <a:pPr lvl="1"/>
            <a:r>
              <a:rPr lang="en-US" dirty="0"/>
              <a:t>Family and School Based Strategies </a:t>
            </a:r>
          </a:p>
          <a:p>
            <a:pPr lvl="2"/>
            <a:r>
              <a:rPr lang="en-US" dirty="0"/>
              <a:t>Parent modeling</a:t>
            </a:r>
          </a:p>
          <a:p>
            <a:pPr lvl="2"/>
            <a:r>
              <a:rPr lang="en-US" dirty="0"/>
              <a:t>Screen free zones and schedules </a:t>
            </a:r>
          </a:p>
          <a:p>
            <a:pPr lvl="2"/>
            <a:r>
              <a:rPr lang="en-US" dirty="0"/>
              <a:t>School policies to reduce sedentary time</a:t>
            </a:r>
          </a:p>
          <a:p>
            <a:pPr lvl="2"/>
            <a:r>
              <a:rPr lang="en-US" dirty="0"/>
              <a:t>Behavioral support structures</a:t>
            </a:r>
          </a:p>
        </p:txBody>
      </p:sp>
    </p:spTree>
    <p:extLst>
      <p:ext uri="{BB962C8B-B14F-4D97-AF65-F5344CB8AC3E}">
        <p14:creationId xmlns:p14="http://schemas.microsoft.com/office/powerpoint/2010/main" val="79471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DEE3-F18C-2D66-2B1A-272230382B1F}"/>
              </a:ext>
            </a:extLst>
          </p:cNvPr>
          <p:cNvSpPr>
            <a:spLocks noGrp="1"/>
          </p:cNvSpPr>
          <p:nvPr>
            <p:ph type="title"/>
          </p:nvPr>
        </p:nvSpPr>
        <p:spPr>
          <a:xfrm>
            <a:off x="114300" y="114300"/>
            <a:ext cx="8914200" cy="450243"/>
          </a:xfrm>
        </p:spPr>
        <p:txBody>
          <a:bodyPr/>
          <a:lstStyle/>
          <a:p>
            <a:pPr algn="ctr"/>
            <a:r>
              <a:rPr lang="en-US" dirty="0"/>
              <a:t>Conclusion</a:t>
            </a:r>
          </a:p>
        </p:txBody>
      </p:sp>
      <p:sp>
        <p:nvSpPr>
          <p:cNvPr id="3" name="Text Placeholder 2">
            <a:extLst>
              <a:ext uri="{FF2B5EF4-FFF2-40B4-BE49-F238E27FC236}">
                <a16:creationId xmlns:a16="http://schemas.microsoft.com/office/drawing/2014/main" id="{F07FE8FC-7345-6966-2864-37BE51D0866C}"/>
              </a:ext>
            </a:extLst>
          </p:cNvPr>
          <p:cNvSpPr>
            <a:spLocks noGrp="1"/>
          </p:cNvSpPr>
          <p:nvPr>
            <p:ph type="body" idx="1"/>
          </p:nvPr>
        </p:nvSpPr>
        <p:spPr>
          <a:xfrm>
            <a:off x="114300" y="914400"/>
            <a:ext cx="8914200" cy="3829200"/>
          </a:xfrm>
        </p:spPr>
        <p:txBody>
          <a:bodyPr/>
          <a:lstStyle/>
          <a:p>
            <a:r>
              <a:rPr lang="en-US" dirty="0"/>
              <a:t>Takeaways</a:t>
            </a:r>
          </a:p>
          <a:p>
            <a:pPr lvl="1"/>
            <a:r>
              <a:rPr lang="en-US" dirty="0"/>
              <a:t>There is not a widely agreed upon consensus when it comes to time, but it is generally accepted that multiple hours per day of recreational screen time is too much</a:t>
            </a:r>
          </a:p>
          <a:p>
            <a:pPr lvl="1"/>
            <a:r>
              <a:rPr lang="en-US" dirty="0"/>
              <a:t>Increased screen time is associated with a variety of cardiometabolic and cardiovascular risk factors </a:t>
            </a:r>
          </a:p>
          <a:p>
            <a:pPr lvl="1"/>
            <a:r>
              <a:rPr lang="en-US" dirty="0"/>
              <a:t>There are both practical and group based strategies which if implemented, can serve as a positive solutions</a:t>
            </a:r>
          </a:p>
          <a:p>
            <a:pPr lvl="1"/>
            <a:endParaRPr lang="en-US" dirty="0"/>
          </a:p>
          <a:p>
            <a:pPr lvl="1"/>
            <a:endParaRPr lang="en-US" dirty="0"/>
          </a:p>
        </p:txBody>
      </p:sp>
    </p:spTree>
    <p:extLst>
      <p:ext uri="{BB962C8B-B14F-4D97-AF65-F5344CB8AC3E}">
        <p14:creationId xmlns:p14="http://schemas.microsoft.com/office/powerpoint/2010/main" val="313125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DE431-A21D-9600-46FA-2FFAD8B2A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2C312-6723-CC83-303D-65AC7C7BA165}"/>
              </a:ext>
            </a:extLst>
          </p:cNvPr>
          <p:cNvSpPr>
            <a:spLocks noGrp="1"/>
          </p:cNvSpPr>
          <p:nvPr>
            <p:ph type="title"/>
          </p:nvPr>
        </p:nvSpPr>
        <p:spPr>
          <a:xfrm>
            <a:off x="114300" y="203510"/>
            <a:ext cx="8914200" cy="617220"/>
          </a:xfrm>
        </p:spPr>
        <p:txBody>
          <a:bodyPr/>
          <a:lstStyle/>
          <a:p>
            <a:pPr algn="ctr"/>
            <a:r>
              <a:rPr lang="en-US" dirty="0"/>
              <a:t>References</a:t>
            </a:r>
          </a:p>
        </p:txBody>
      </p:sp>
      <p:sp>
        <p:nvSpPr>
          <p:cNvPr id="3" name="Text Placeholder 2">
            <a:extLst>
              <a:ext uri="{FF2B5EF4-FFF2-40B4-BE49-F238E27FC236}">
                <a16:creationId xmlns:a16="http://schemas.microsoft.com/office/drawing/2014/main" id="{75FF3937-09AB-389D-5C6F-73E76F87D843}"/>
              </a:ext>
            </a:extLst>
          </p:cNvPr>
          <p:cNvSpPr>
            <a:spLocks noGrp="1"/>
          </p:cNvSpPr>
          <p:nvPr>
            <p:ph type="body" idx="1"/>
          </p:nvPr>
        </p:nvSpPr>
        <p:spPr>
          <a:xfrm>
            <a:off x="114300" y="2571750"/>
            <a:ext cx="8914200" cy="2171850"/>
          </a:xfrm>
        </p:spPr>
        <p:txBody>
          <a:bodyPr/>
          <a:lstStyle/>
          <a:p>
            <a:r>
              <a:rPr lang="en-US" sz="1000" dirty="0"/>
              <a:t>Arafa, A., Yasui, Y., Kokubo, Y., Kato, Y., Matsumoto, C., Teramoto, M., ... &amp; </a:t>
            </a:r>
            <a:r>
              <a:rPr lang="en-US" sz="1000" dirty="0" err="1"/>
              <a:t>Kogirima</a:t>
            </a:r>
            <a:r>
              <a:rPr lang="en-US" sz="1000" dirty="0"/>
              <a:t>, M. (2024). Lifestyle behaviors of childhood and adolescence: contributing factors, health consequences, and potential interventions. </a:t>
            </a:r>
            <a:r>
              <a:rPr lang="en-US" sz="1000" i="1" dirty="0"/>
              <a:t>American Journal of Lifestyle Medicine</a:t>
            </a:r>
            <a:r>
              <a:rPr lang="en-US" sz="1000" dirty="0"/>
              <a:t>, 15598276241245941.</a:t>
            </a:r>
          </a:p>
          <a:p>
            <a:r>
              <a:rPr lang="en-US" sz="1000" dirty="0">
                <a:solidFill>
                  <a:srgbClr val="FFC000"/>
                </a:solidFill>
                <a:latin typeface="Arial"/>
                <a:ea typeface="Arial"/>
                <a:cs typeface="Arial"/>
                <a:sym typeface="Arial"/>
              </a:rPr>
              <a:t>Carter, S., Hartman, Y., Holder, S., </a:t>
            </a:r>
            <a:r>
              <a:rPr lang="en-US" sz="1000" dirty="0" err="1">
                <a:solidFill>
                  <a:srgbClr val="FFC000"/>
                </a:solidFill>
                <a:latin typeface="Arial"/>
                <a:ea typeface="Arial"/>
                <a:cs typeface="Arial"/>
                <a:sym typeface="Arial"/>
              </a:rPr>
              <a:t>Thijssen</a:t>
            </a:r>
            <a:r>
              <a:rPr lang="en-US" sz="1000" dirty="0">
                <a:solidFill>
                  <a:srgbClr val="FFC000"/>
                </a:solidFill>
                <a:latin typeface="Arial"/>
                <a:ea typeface="Arial"/>
                <a:cs typeface="Arial"/>
                <a:sym typeface="Arial"/>
              </a:rPr>
              <a:t>, D. H., &amp; Hopkins, N. D. (2017). Sedentary behavior and cardiovascular disease risk: mediating mechanisms. </a:t>
            </a:r>
            <a:r>
              <a:rPr lang="en-US" sz="1000" i="1" dirty="0">
                <a:solidFill>
                  <a:srgbClr val="FFC000"/>
                </a:solidFill>
                <a:latin typeface="Arial"/>
                <a:ea typeface="Arial"/>
                <a:cs typeface="Arial"/>
                <a:sym typeface="Arial"/>
              </a:rPr>
              <a:t>Exercise and sport sciences reviews</a:t>
            </a:r>
            <a:r>
              <a:rPr lang="en-US" sz="1000" dirty="0">
                <a:solidFill>
                  <a:srgbClr val="FFC000"/>
                </a:solidFill>
                <a:latin typeface="Arial"/>
                <a:ea typeface="Arial"/>
                <a:cs typeface="Arial"/>
                <a:sym typeface="Arial"/>
              </a:rPr>
              <a:t>, </a:t>
            </a:r>
            <a:r>
              <a:rPr lang="en-US" sz="1000" i="1" dirty="0">
                <a:solidFill>
                  <a:srgbClr val="FFC000"/>
                </a:solidFill>
                <a:latin typeface="Arial"/>
                <a:ea typeface="Arial"/>
                <a:cs typeface="Arial"/>
                <a:sym typeface="Arial"/>
              </a:rPr>
              <a:t>45</a:t>
            </a:r>
            <a:r>
              <a:rPr lang="en-US" sz="1000" dirty="0">
                <a:solidFill>
                  <a:srgbClr val="FFC000"/>
                </a:solidFill>
                <a:latin typeface="Arial"/>
                <a:ea typeface="Arial"/>
                <a:cs typeface="Arial"/>
                <a:sym typeface="Arial"/>
              </a:rPr>
              <a:t>(2), 80-86.</a:t>
            </a:r>
          </a:p>
          <a:p>
            <a:r>
              <a:rPr lang="en-US" sz="1000" dirty="0" err="1"/>
              <a:t>Kuzik</a:t>
            </a:r>
            <a:r>
              <a:rPr lang="en-US" sz="1000" dirty="0"/>
              <a:t>, N., Da Costa, B. G., Hwang, Y., </a:t>
            </a:r>
            <a:r>
              <a:rPr lang="en-US" sz="1000" dirty="0" err="1"/>
              <a:t>Verswijveren</a:t>
            </a:r>
            <a:r>
              <a:rPr lang="en-US" sz="1000" dirty="0"/>
              <a:t>, S. J., Rollo, S., Tremblay, M. S., ... &amp; Saunders, T. J. (2022). School-related sedentary </a:t>
            </a:r>
            <a:r>
              <a:rPr lang="en-US" sz="1000" dirty="0" err="1"/>
              <a:t>behaviours</a:t>
            </a:r>
            <a:r>
              <a:rPr lang="en-US" sz="1000" dirty="0"/>
              <a:t> and indicators of health and well-being among children and youth: a systematic review. </a:t>
            </a:r>
            <a:r>
              <a:rPr lang="en-US" sz="1000" i="1" dirty="0"/>
              <a:t>International Journal of Behavioral Nutrition and Physical Activity</a:t>
            </a:r>
            <a:r>
              <a:rPr lang="en-US" sz="1000" dirty="0"/>
              <a:t>, </a:t>
            </a:r>
            <a:r>
              <a:rPr lang="en-US" sz="1000" i="1" dirty="0"/>
              <a:t>19</a:t>
            </a:r>
            <a:r>
              <a:rPr lang="en-US" sz="1000" dirty="0"/>
              <a:t>(1), 40.</a:t>
            </a:r>
            <a:endParaRPr lang="en-US" sz="1000" dirty="0">
              <a:solidFill>
                <a:srgbClr val="FFC000"/>
              </a:solidFill>
              <a:latin typeface="Arial"/>
              <a:ea typeface="Arial"/>
              <a:cs typeface="Arial"/>
              <a:sym typeface="Arial"/>
            </a:endParaRPr>
          </a:p>
          <a:p>
            <a:r>
              <a:rPr lang="en-US" sz="1000" dirty="0">
                <a:solidFill>
                  <a:srgbClr val="FFC000"/>
                </a:solidFill>
                <a:latin typeface="Arial"/>
                <a:ea typeface="Arial"/>
                <a:cs typeface="Arial"/>
                <a:sym typeface="Arial"/>
              </a:rPr>
              <a:t>Lissak, G. (2018). Adverse physiological and psychological effects of screen time on children and adolescents: Literature review and case study. </a:t>
            </a:r>
            <a:r>
              <a:rPr lang="en-US" sz="1000" i="1" dirty="0">
                <a:solidFill>
                  <a:srgbClr val="FFC000"/>
                </a:solidFill>
                <a:latin typeface="Arial"/>
                <a:ea typeface="Arial"/>
                <a:cs typeface="Arial"/>
                <a:sym typeface="Arial"/>
              </a:rPr>
              <a:t>Environmental research</a:t>
            </a:r>
            <a:r>
              <a:rPr lang="en-US" sz="1000" dirty="0">
                <a:solidFill>
                  <a:srgbClr val="FFC000"/>
                </a:solidFill>
                <a:latin typeface="Arial"/>
                <a:ea typeface="Arial"/>
                <a:cs typeface="Arial"/>
                <a:sym typeface="Arial"/>
              </a:rPr>
              <a:t>, </a:t>
            </a:r>
            <a:r>
              <a:rPr lang="en-US" sz="1000" i="1" dirty="0">
                <a:solidFill>
                  <a:srgbClr val="FFC000"/>
                </a:solidFill>
                <a:latin typeface="Arial"/>
                <a:ea typeface="Arial"/>
                <a:cs typeface="Arial"/>
                <a:sym typeface="Arial"/>
              </a:rPr>
              <a:t>164</a:t>
            </a:r>
            <a:r>
              <a:rPr lang="en-US" sz="1000" dirty="0">
                <a:solidFill>
                  <a:srgbClr val="FFC000"/>
                </a:solidFill>
                <a:latin typeface="Arial"/>
                <a:ea typeface="Arial"/>
                <a:cs typeface="Arial"/>
                <a:sym typeface="Arial"/>
              </a:rPr>
              <a:t>, 149-157.</a:t>
            </a:r>
          </a:p>
          <a:p>
            <a:r>
              <a:rPr lang="en-US" sz="1000" dirty="0"/>
              <a:t>Magid, H. S. A., Milliren, C. E., Gabriel, K. P., &amp; Nagata, J. M. (2021). Disentangling individual, school, and neighborhood effects on screen time among adolescents and young adults in the United States. </a:t>
            </a:r>
            <a:r>
              <a:rPr lang="en-US" sz="1000" i="1" dirty="0"/>
              <a:t>Preventive medicine</a:t>
            </a:r>
            <a:r>
              <a:rPr lang="en-US" sz="1000" dirty="0"/>
              <a:t>, </a:t>
            </a:r>
            <a:r>
              <a:rPr lang="en-US" sz="1000" i="1" dirty="0"/>
              <a:t>142</a:t>
            </a:r>
            <a:r>
              <a:rPr lang="en-US" sz="1000" dirty="0"/>
              <a:t>, 106357.</a:t>
            </a:r>
            <a:endParaRPr lang="en-US" sz="1000" dirty="0">
              <a:solidFill>
                <a:srgbClr val="FFC000"/>
              </a:solidFill>
              <a:latin typeface="Arial"/>
              <a:ea typeface="Arial"/>
              <a:cs typeface="Arial"/>
              <a:sym typeface="Arial"/>
            </a:endParaRPr>
          </a:p>
          <a:p>
            <a:r>
              <a:rPr lang="en-US" sz="1000" dirty="0">
                <a:solidFill>
                  <a:srgbClr val="FFC000"/>
                </a:solidFill>
                <a:latin typeface="Arial"/>
                <a:ea typeface="Arial"/>
                <a:cs typeface="Arial"/>
                <a:sym typeface="Arial"/>
              </a:rPr>
              <a:t>Tremblay, M. S., LeBlanc, A. G., Kho, M. E., Saunders, T. J., Larouche, R., Colley, R. C., ... &amp; </a:t>
            </a:r>
            <a:r>
              <a:rPr lang="en-US" sz="1000" dirty="0" err="1">
                <a:solidFill>
                  <a:srgbClr val="FFC000"/>
                </a:solidFill>
                <a:latin typeface="Arial"/>
                <a:ea typeface="Arial"/>
                <a:cs typeface="Arial"/>
                <a:sym typeface="Arial"/>
              </a:rPr>
              <a:t>Gorber</a:t>
            </a:r>
            <a:r>
              <a:rPr lang="en-US" sz="1000" dirty="0">
                <a:solidFill>
                  <a:srgbClr val="FFC000"/>
                </a:solidFill>
                <a:latin typeface="Arial"/>
                <a:ea typeface="Arial"/>
                <a:cs typeface="Arial"/>
                <a:sym typeface="Arial"/>
              </a:rPr>
              <a:t>, S. C. (2011). Systematic review of sedentary </a:t>
            </a:r>
            <a:r>
              <a:rPr lang="en-US" sz="1000" dirty="0" err="1">
                <a:solidFill>
                  <a:srgbClr val="FFC000"/>
                </a:solidFill>
                <a:latin typeface="Arial"/>
                <a:ea typeface="Arial"/>
                <a:cs typeface="Arial"/>
                <a:sym typeface="Arial"/>
              </a:rPr>
              <a:t>behaviour</a:t>
            </a:r>
            <a:r>
              <a:rPr lang="en-US" sz="1000" dirty="0">
                <a:solidFill>
                  <a:srgbClr val="FFC000"/>
                </a:solidFill>
                <a:latin typeface="Arial"/>
                <a:ea typeface="Arial"/>
                <a:cs typeface="Arial"/>
                <a:sym typeface="Arial"/>
              </a:rPr>
              <a:t> and health indicators in school-aged children and youth. </a:t>
            </a:r>
            <a:r>
              <a:rPr lang="en-US" sz="1000" i="1" dirty="0">
                <a:solidFill>
                  <a:srgbClr val="FFC000"/>
                </a:solidFill>
                <a:latin typeface="Arial"/>
                <a:ea typeface="Arial"/>
                <a:cs typeface="Arial"/>
                <a:sym typeface="Arial"/>
              </a:rPr>
              <a:t>International journal of behavioral nutrition and physical activity</a:t>
            </a:r>
            <a:r>
              <a:rPr lang="en-US" sz="1000" dirty="0">
                <a:solidFill>
                  <a:srgbClr val="FFC000"/>
                </a:solidFill>
                <a:latin typeface="Arial"/>
                <a:ea typeface="Arial"/>
                <a:cs typeface="Arial"/>
                <a:sym typeface="Arial"/>
              </a:rPr>
              <a:t>, </a:t>
            </a:r>
            <a:r>
              <a:rPr lang="en-US" sz="1000" i="1" dirty="0">
                <a:solidFill>
                  <a:srgbClr val="FFC000"/>
                </a:solidFill>
                <a:latin typeface="Arial"/>
                <a:ea typeface="Arial"/>
                <a:cs typeface="Arial"/>
                <a:sym typeface="Arial"/>
              </a:rPr>
              <a:t>8</a:t>
            </a:r>
            <a:r>
              <a:rPr lang="en-US" sz="1000" dirty="0">
                <a:solidFill>
                  <a:srgbClr val="FFC000"/>
                </a:solidFill>
                <a:latin typeface="Arial"/>
                <a:ea typeface="Arial"/>
                <a:cs typeface="Arial"/>
                <a:sym typeface="Arial"/>
              </a:rPr>
              <a:t>(1), 98.</a:t>
            </a:r>
          </a:p>
          <a:p>
            <a:r>
              <a:rPr lang="en-US" sz="1000" dirty="0" err="1"/>
              <a:t>Zablotsky</a:t>
            </a:r>
            <a:r>
              <a:rPr lang="en-US" sz="1000" dirty="0"/>
              <a:t>, B., Arockiaraj, B., Haile, G., &amp; Ng, A. E. (2024). Daily Screen Time Among Teenagers: United States, July 2021–December 2023.</a:t>
            </a:r>
          </a:p>
          <a:p>
            <a:r>
              <a:rPr lang="en-US" sz="1000" dirty="0" err="1"/>
              <a:t>Zablotsky</a:t>
            </a:r>
            <a:r>
              <a:rPr lang="en-US" sz="1000" dirty="0"/>
              <a:t>, B., Ng, A. E., Black, L. I., Haile, G., Bose, J., Jones, J. R., &amp; Blumberg, S. J. (2025). Associations Between Screen Time Use and Health Outcomes Among US Teenagers. </a:t>
            </a:r>
            <a:r>
              <a:rPr lang="en-US" sz="1000" i="1" dirty="0"/>
              <a:t>Preventing Chronic Disease</a:t>
            </a:r>
            <a:r>
              <a:rPr lang="en-US" sz="1000" dirty="0"/>
              <a:t>, </a:t>
            </a:r>
            <a:r>
              <a:rPr lang="en-US" sz="1000" i="1" dirty="0"/>
              <a:t>22</a:t>
            </a:r>
            <a:r>
              <a:rPr lang="en-US" sz="1000" dirty="0"/>
              <a:t>, E38.</a:t>
            </a:r>
            <a:endParaRPr lang="en-US" sz="1000" dirty="0">
              <a:solidFill>
                <a:srgbClr val="FFC000"/>
              </a:solidFill>
              <a:latin typeface="Arial"/>
              <a:ea typeface="Arial"/>
              <a:cs typeface="Arial"/>
              <a:sym typeface="Arial"/>
            </a:endParaRPr>
          </a:p>
          <a:p>
            <a:endParaRPr lang="en-US" sz="1000" dirty="0">
              <a:solidFill>
                <a:srgbClr val="FFC000"/>
              </a:solidFill>
              <a:latin typeface="Arial"/>
              <a:ea typeface="Arial"/>
              <a:cs typeface="Arial"/>
              <a:sym typeface="Arial"/>
            </a:endParaRPr>
          </a:p>
          <a:p>
            <a:endParaRPr lang="en-US" sz="1000" dirty="0">
              <a:solidFill>
                <a:srgbClr val="FFC000"/>
              </a:solidFill>
              <a:latin typeface="Arial"/>
              <a:ea typeface="Arial"/>
              <a:cs typeface="Arial"/>
              <a:sym typeface="Arial"/>
            </a:endParaRPr>
          </a:p>
          <a:p>
            <a:endParaRPr lang="en-US" sz="1000" dirty="0">
              <a:solidFill>
                <a:srgbClr val="FFC000"/>
              </a:solidFill>
              <a:latin typeface="Arial"/>
              <a:ea typeface="Arial"/>
              <a:cs typeface="Arial"/>
              <a:sym typeface="Arial"/>
            </a:endParaRPr>
          </a:p>
          <a:p>
            <a:pPr lvl="1"/>
            <a:endParaRPr lang="en-US" sz="1000" dirty="0">
              <a:solidFill>
                <a:srgbClr val="FFC000"/>
              </a:solidFill>
            </a:endParaRPr>
          </a:p>
          <a:p>
            <a:pPr lvl="1"/>
            <a:endParaRPr lang="en-US" sz="1000" dirty="0">
              <a:solidFill>
                <a:srgbClr val="FFC000"/>
              </a:solidFill>
            </a:endParaRPr>
          </a:p>
          <a:p>
            <a:endParaRPr lang="en-US" sz="1000" dirty="0">
              <a:solidFill>
                <a:srgbClr val="FFC000"/>
              </a:solidFill>
            </a:endParaRPr>
          </a:p>
        </p:txBody>
      </p:sp>
    </p:spTree>
    <p:extLst>
      <p:ext uri="{BB962C8B-B14F-4D97-AF65-F5344CB8AC3E}">
        <p14:creationId xmlns:p14="http://schemas.microsoft.com/office/powerpoint/2010/main" val="198155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7D9D6-A86B-BEB6-7AEA-04B55A34D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C9EAF-0AA4-BB19-E457-52FDD68F686D}"/>
              </a:ext>
            </a:extLst>
          </p:cNvPr>
          <p:cNvSpPr>
            <a:spLocks noGrp="1"/>
          </p:cNvSpPr>
          <p:nvPr>
            <p:ph type="title"/>
          </p:nvPr>
        </p:nvSpPr>
        <p:spPr>
          <a:xfrm>
            <a:off x="114300" y="114300"/>
            <a:ext cx="8914200" cy="450243"/>
          </a:xfrm>
        </p:spPr>
        <p:txBody>
          <a:bodyPr/>
          <a:lstStyle/>
          <a:p>
            <a:pPr algn="ctr"/>
            <a:r>
              <a:rPr lang="en-US" dirty="0"/>
              <a:t>Questions?</a:t>
            </a:r>
          </a:p>
        </p:txBody>
      </p:sp>
      <p:sp>
        <p:nvSpPr>
          <p:cNvPr id="3" name="Text Placeholder 2">
            <a:extLst>
              <a:ext uri="{FF2B5EF4-FFF2-40B4-BE49-F238E27FC236}">
                <a16:creationId xmlns:a16="http://schemas.microsoft.com/office/drawing/2014/main" id="{128D2888-1479-22F2-A38E-8179C2C7577F}"/>
              </a:ext>
            </a:extLst>
          </p:cNvPr>
          <p:cNvSpPr>
            <a:spLocks noGrp="1"/>
          </p:cNvSpPr>
          <p:nvPr>
            <p:ph type="body" idx="1"/>
          </p:nvPr>
        </p:nvSpPr>
        <p:spPr>
          <a:xfrm>
            <a:off x="114300" y="914400"/>
            <a:ext cx="8914200" cy="3829200"/>
          </a:xfrm>
        </p:spPr>
        <p:txBody>
          <a:bodyPr/>
          <a:lstStyle/>
          <a:p>
            <a:pPr marL="571500" lvl="1" indent="0">
              <a:buNone/>
            </a:pPr>
            <a:endParaRPr lang="en-US" dirty="0"/>
          </a:p>
          <a:p>
            <a:pPr lvl="1"/>
            <a:endParaRPr lang="en-US" dirty="0"/>
          </a:p>
        </p:txBody>
      </p:sp>
    </p:spTree>
    <p:extLst>
      <p:ext uri="{BB962C8B-B14F-4D97-AF65-F5344CB8AC3E}">
        <p14:creationId xmlns:p14="http://schemas.microsoft.com/office/powerpoint/2010/main" val="2310172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0"/>
          <p:cNvSpPr txBox="1">
            <a:spLocks noGrp="1"/>
          </p:cNvSpPr>
          <p:nvPr>
            <p:ph type="body" idx="1"/>
          </p:nvPr>
        </p:nvSpPr>
        <p:spPr>
          <a:xfrm>
            <a:off x="4743449" y="171450"/>
            <a:ext cx="4229100" cy="4800600"/>
          </a:xfrm>
          <a:prstGeom prst="rect">
            <a:avLst/>
          </a:prstGeom>
        </p:spPr>
        <p:txBody>
          <a:bodyPr spcFirstLastPara="1" wrap="square" lIns="91425" tIns="91425" rIns="91425" bIns="91425" anchor="ctr" anchorCtr="0">
            <a:noAutofit/>
          </a:bodyPr>
          <a:lstStyle/>
          <a:p>
            <a:pPr marL="342900" lvl="0" indent="-342900" algn="l" rtl="0">
              <a:lnSpc>
                <a:spcPct val="100000"/>
              </a:lnSpc>
              <a:spcBef>
                <a:spcPts val="0"/>
              </a:spcBef>
              <a:spcAft>
                <a:spcPts val="0"/>
              </a:spcAft>
              <a:buSzPts val="1800"/>
              <a:buFont typeface="Calibri"/>
              <a:buAutoNum type="arabicPeriod"/>
            </a:pPr>
            <a:r>
              <a:rPr lang="en" sz="1400" dirty="0"/>
              <a:t>Introduction </a:t>
            </a:r>
            <a:endParaRPr lang="en" sz="1400" dirty="0">
              <a:solidFill>
                <a:srgbClr val="0475BC"/>
              </a:solidFill>
            </a:endParaRPr>
          </a:p>
          <a:p>
            <a:pPr marL="342900" lvl="0" indent="-342900" algn="l" rtl="0">
              <a:lnSpc>
                <a:spcPct val="100000"/>
              </a:lnSpc>
              <a:spcBef>
                <a:spcPts val="0"/>
              </a:spcBef>
              <a:spcAft>
                <a:spcPts val="0"/>
              </a:spcAft>
              <a:buSzPts val="1800"/>
              <a:buFont typeface="Calibri"/>
              <a:buAutoNum type="arabicPeriod"/>
            </a:pPr>
            <a:endParaRPr sz="1400" dirty="0"/>
          </a:p>
          <a:p>
            <a:pPr marL="342900" lvl="0" indent="-342900" algn="l" rtl="0">
              <a:lnSpc>
                <a:spcPct val="100000"/>
              </a:lnSpc>
              <a:spcBef>
                <a:spcPts val="1600"/>
              </a:spcBef>
              <a:spcAft>
                <a:spcPts val="0"/>
              </a:spcAft>
              <a:buSzPts val="1800"/>
              <a:buFont typeface="Calibri"/>
              <a:buAutoNum type="arabicPeriod"/>
            </a:pPr>
            <a:r>
              <a:rPr lang="en" sz="1400" dirty="0"/>
              <a:t>Statistics </a:t>
            </a:r>
            <a:br>
              <a:rPr lang="en" sz="1400" dirty="0"/>
            </a:br>
            <a:endParaRPr sz="1400" dirty="0"/>
          </a:p>
          <a:p>
            <a:pPr marL="342900" lvl="0" indent="-342900" algn="l" rtl="0">
              <a:lnSpc>
                <a:spcPct val="100000"/>
              </a:lnSpc>
              <a:spcBef>
                <a:spcPts val="1600"/>
              </a:spcBef>
              <a:spcAft>
                <a:spcPts val="0"/>
              </a:spcAft>
              <a:buSzPts val="1800"/>
              <a:buFont typeface="Calibri"/>
              <a:buAutoNum type="arabicPeriod"/>
            </a:pPr>
            <a:r>
              <a:rPr lang="en" sz="1400" dirty="0"/>
              <a:t>Science</a:t>
            </a:r>
            <a:br>
              <a:rPr lang="en" sz="1400" dirty="0"/>
            </a:br>
            <a:endParaRPr sz="1400" dirty="0">
              <a:solidFill>
                <a:srgbClr val="0475BC"/>
              </a:solidFill>
            </a:endParaRPr>
          </a:p>
          <a:p>
            <a:pPr marL="342900" lvl="0" indent="-342900" algn="l" rtl="0">
              <a:lnSpc>
                <a:spcPct val="100000"/>
              </a:lnSpc>
              <a:spcBef>
                <a:spcPts val="1600"/>
              </a:spcBef>
              <a:spcAft>
                <a:spcPts val="1600"/>
              </a:spcAft>
              <a:buSzPts val="1800"/>
              <a:buFont typeface="Calibri"/>
              <a:buAutoNum type="arabicPeriod"/>
            </a:pPr>
            <a:r>
              <a:rPr lang="en" sz="1400" dirty="0"/>
              <a:t>Intervention</a:t>
            </a:r>
            <a:endParaRPr lang="en" sz="1400" dirty="0">
              <a:solidFill>
                <a:srgbClr val="0475BC"/>
              </a:solidFill>
            </a:endParaRPr>
          </a:p>
          <a:p>
            <a:pPr marL="342900" lvl="0">
              <a:lnSpc>
                <a:spcPct val="100000"/>
              </a:lnSpc>
              <a:spcBef>
                <a:spcPts val="1600"/>
              </a:spcBef>
              <a:spcAft>
                <a:spcPts val="1600"/>
              </a:spcAft>
              <a:buFont typeface="Calibri"/>
              <a:buAutoNum type="arabicPeriod"/>
            </a:pPr>
            <a:r>
              <a:rPr lang="en" sz="1400" dirty="0"/>
              <a:t>Conclusion</a:t>
            </a:r>
            <a:endParaRPr lang="en" sz="1400" dirty="0">
              <a:solidFill>
                <a:srgbClr val="0475B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1BBC-0728-4B2B-5804-F7E1B66BA7B7}"/>
              </a:ext>
            </a:extLst>
          </p:cNvPr>
          <p:cNvSpPr>
            <a:spLocks noGrp="1"/>
          </p:cNvSpPr>
          <p:nvPr>
            <p:ph type="title"/>
          </p:nvPr>
        </p:nvSpPr>
        <p:spPr>
          <a:xfrm>
            <a:off x="114300" y="203510"/>
            <a:ext cx="8914200" cy="718324"/>
          </a:xfrm>
        </p:spPr>
        <p:txBody>
          <a:bodyPr/>
          <a:lstStyle/>
          <a:p>
            <a:pPr algn="ctr"/>
            <a:r>
              <a:rPr lang="en-US" dirty="0"/>
              <a:t>Introduction</a:t>
            </a:r>
          </a:p>
        </p:txBody>
      </p:sp>
      <p:sp>
        <p:nvSpPr>
          <p:cNvPr id="3" name="Text Placeholder 2">
            <a:extLst>
              <a:ext uri="{FF2B5EF4-FFF2-40B4-BE49-F238E27FC236}">
                <a16:creationId xmlns:a16="http://schemas.microsoft.com/office/drawing/2014/main" id="{04D1F057-6D14-625D-AB50-AB6BCF2A635D}"/>
              </a:ext>
            </a:extLst>
          </p:cNvPr>
          <p:cNvSpPr>
            <a:spLocks noGrp="1"/>
          </p:cNvSpPr>
          <p:nvPr>
            <p:ph type="body" idx="1"/>
          </p:nvPr>
        </p:nvSpPr>
        <p:spPr>
          <a:xfrm>
            <a:off x="54826" y="1509132"/>
            <a:ext cx="9304763" cy="2736379"/>
          </a:xfrm>
        </p:spPr>
        <p:txBody>
          <a:bodyPr/>
          <a:lstStyle/>
          <a:p>
            <a:r>
              <a:rPr lang="en-US" dirty="0"/>
              <a:t>Modern day advancements in technology have been greatly impactful for humanity</a:t>
            </a:r>
          </a:p>
          <a:p>
            <a:r>
              <a:rPr lang="en-US" dirty="0"/>
              <a:t>Definition</a:t>
            </a:r>
          </a:p>
          <a:p>
            <a:pPr lvl="1"/>
            <a:r>
              <a:rPr lang="en-US" dirty="0"/>
              <a:t>Different types</a:t>
            </a:r>
          </a:p>
          <a:p>
            <a:pPr lvl="2"/>
            <a:r>
              <a:rPr lang="en-US" dirty="0"/>
              <a:t>Academic, Recreational, Passive, Interactive</a:t>
            </a:r>
          </a:p>
          <a:p>
            <a:pPr lvl="1"/>
            <a:r>
              <a:rPr lang="en-US" dirty="0"/>
              <a:t>Devices</a:t>
            </a:r>
          </a:p>
          <a:p>
            <a:pPr lvl="2"/>
            <a:r>
              <a:rPr lang="en-US" dirty="0"/>
              <a:t>Phone, Laptop, Tablet, TV screen, </a:t>
            </a:r>
            <a:r>
              <a:rPr lang="en-US" dirty="0" err="1"/>
              <a:t>etc</a:t>
            </a:r>
            <a:r>
              <a:rPr lang="en-US" dirty="0"/>
              <a:t> </a:t>
            </a:r>
          </a:p>
        </p:txBody>
      </p:sp>
    </p:spTree>
    <p:extLst>
      <p:ext uri="{BB962C8B-B14F-4D97-AF65-F5344CB8AC3E}">
        <p14:creationId xmlns:p14="http://schemas.microsoft.com/office/powerpoint/2010/main" val="330691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5ADF7-A5EE-C783-99AB-4F01D96B1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9F2DC-426F-E433-D491-2F67365D3D00}"/>
              </a:ext>
            </a:extLst>
          </p:cNvPr>
          <p:cNvSpPr>
            <a:spLocks noGrp="1"/>
          </p:cNvSpPr>
          <p:nvPr>
            <p:ph type="title"/>
          </p:nvPr>
        </p:nvSpPr>
        <p:spPr>
          <a:xfrm>
            <a:off x="114300" y="203510"/>
            <a:ext cx="8914200" cy="718324"/>
          </a:xfrm>
        </p:spPr>
        <p:txBody>
          <a:bodyPr/>
          <a:lstStyle/>
          <a:p>
            <a:pPr algn="ctr"/>
            <a:r>
              <a:rPr lang="en-US" dirty="0"/>
              <a:t>Introduction</a:t>
            </a:r>
          </a:p>
        </p:txBody>
      </p:sp>
      <p:sp>
        <p:nvSpPr>
          <p:cNvPr id="3" name="Text Placeholder 2">
            <a:extLst>
              <a:ext uri="{FF2B5EF4-FFF2-40B4-BE49-F238E27FC236}">
                <a16:creationId xmlns:a16="http://schemas.microsoft.com/office/drawing/2014/main" id="{E9F7ABD5-D18C-B157-E56E-1FCAAAE98C50}"/>
              </a:ext>
            </a:extLst>
          </p:cNvPr>
          <p:cNvSpPr>
            <a:spLocks noGrp="1"/>
          </p:cNvSpPr>
          <p:nvPr>
            <p:ph type="body" idx="1"/>
          </p:nvPr>
        </p:nvSpPr>
        <p:spPr>
          <a:xfrm>
            <a:off x="114300" y="1033346"/>
            <a:ext cx="3900139" cy="3710253"/>
          </a:xfrm>
        </p:spPr>
        <p:txBody>
          <a:bodyPr/>
          <a:lstStyle/>
          <a:p>
            <a:r>
              <a:rPr lang="en-US" dirty="0"/>
              <a:t>Definition</a:t>
            </a:r>
          </a:p>
          <a:p>
            <a:pPr lvl="1"/>
            <a:r>
              <a:rPr lang="en-US" dirty="0"/>
              <a:t>Time</a:t>
            </a:r>
          </a:p>
          <a:p>
            <a:pPr lvl="2"/>
            <a:r>
              <a:rPr lang="en-US" dirty="0"/>
              <a:t>Moving target </a:t>
            </a:r>
          </a:p>
          <a:p>
            <a:pPr lvl="3"/>
            <a:r>
              <a:rPr lang="en-US" dirty="0"/>
              <a:t>AAP focuses more on quality &gt; quantity </a:t>
            </a:r>
          </a:p>
          <a:p>
            <a:pPr lvl="3"/>
            <a:r>
              <a:rPr lang="en-US" dirty="0"/>
              <a:t>Other sources cite 2-4+ hours as “high”</a:t>
            </a:r>
          </a:p>
          <a:p>
            <a:pPr lvl="3"/>
            <a:r>
              <a:rPr lang="en-US" dirty="0"/>
              <a:t>One study cited an average of 22.8 </a:t>
            </a:r>
            <a:r>
              <a:rPr lang="en-US" dirty="0" err="1"/>
              <a:t>hrs</a:t>
            </a:r>
            <a:r>
              <a:rPr lang="en-US" dirty="0"/>
              <a:t>/week for adolescents</a:t>
            </a:r>
          </a:p>
        </p:txBody>
      </p:sp>
      <p:pic>
        <p:nvPicPr>
          <p:cNvPr id="4" name="Picture 3">
            <a:extLst>
              <a:ext uri="{FF2B5EF4-FFF2-40B4-BE49-F238E27FC236}">
                <a16:creationId xmlns:a16="http://schemas.microsoft.com/office/drawing/2014/main" id="{33F97045-1918-0D02-36F3-D85DC49D65A6}"/>
              </a:ext>
            </a:extLst>
          </p:cNvPr>
          <p:cNvPicPr>
            <a:picLocks noChangeAspect="1"/>
          </p:cNvPicPr>
          <p:nvPr/>
        </p:nvPicPr>
        <p:blipFill>
          <a:blip r:embed="rId3"/>
          <a:stretch>
            <a:fillRect/>
          </a:stretch>
        </p:blipFill>
        <p:spPr>
          <a:xfrm>
            <a:off x="5404228" y="1033346"/>
            <a:ext cx="2408663" cy="1496064"/>
          </a:xfrm>
          <a:prstGeom prst="rect">
            <a:avLst/>
          </a:prstGeom>
        </p:spPr>
      </p:pic>
      <p:pic>
        <p:nvPicPr>
          <p:cNvPr id="5" name="Picture 4">
            <a:extLst>
              <a:ext uri="{FF2B5EF4-FFF2-40B4-BE49-F238E27FC236}">
                <a16:creationId xmlns:a16="http://schemas.microsoft.com/office/drawing/2014/main" id="{84CED70D-3995-CFE5-1791-870483877BC6}"/>
              </a:ext>
            </a:extLst>
          </p:cNvPr>
          <p:cNvPicPr>
            <a:picLocks noChangeAspect="1"/>
          </p:cNvPicPr>
          <p:nvPr/>
        </p:nvPicPr>
        <p:blipFill>
          <a:blip r:embed="rId4"/>
          <a:stretch>
            <a:fillRect/>
          </a:stretch>
        </p:blipFill>
        <p:spPr>
          <a:xfrm>
            <a:off x="4073121" y="2571750"/>
            <a:ext cx="5070879" cy="2565913"/>
          </a:xfrm>
          <a:prstGeom prst="rect">
            <a:avLst/>
          </a:prstGeom>
        </p:spPr>
      </p:pic>
    </p:spTree>
    <p:extLst>
      <p:ext uri="{BB962C8B-B14F-4D97-AF65-F5344CB8AC3E}">
        <p14:creationId xmlns:p14="http://schemas.microsoft.com/office/powerpoint/2010/main" val="38261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E161A-8545-DE7A-F173-316CA09A2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5EB7E-1DB3-2436-B201-2120B664D177}"/>
              </a:ext>
            </a:extLst>
          </p:cNvPr>
          <p:cNvSpPr>
            <a:spLocks noGrp="1"/>
          </p:cNvSpPr>
          <p:nvPr>
            <p:ph type="title"/>
          </p:nvPr>
        </p:nvSpPr>
        <p:spPr>
          <a:xfrm>
            <a:off x="114300" y="203510"/>
            <a:ext cx="8914200" cy="718324"/>
          </a:xfrm>
        </p:spPr>
        <p:txBody>
          <a:bodyPr/>
          <a:lstStyle/>
          <a:p>
            <a:pPr algn="ctr"/>
            <a:r>
              <a:rPr lang="en-US" dirty="0"/>
              <a:t>Introduction</a:t>
            </a:r>
          </a:p>
        </p:txBody>
      </p:sp>
      <p:sp>
        <p:nvSpPr>
          <p:cNvPr id="3" name="Text Placeholder 2">
            <a:extLst>
              <a:ext uri="{FF2B5EF4-FFF2-40B4-BE49-F238E27FC236}">
                <a16:creationId xmlns:a16="http://schemas.microsoft.com/office/drawing/2014/main" id="{92F83F22-B08D-9BCD-C2E0-2DAA20E52FE9}"/>
              </a:ext>
            </a:extLst>
          </p:cNvPr>
          <p:cNvSpPr>
            <a:spLocks noGrp="1"/>
          </p:cNvSpPr>
          <p:nvPr>
            <p:ph type="body" idx="1"/>
          </p:nvPr>
        </p:nvSpPr>
        <p:spPr>
          <a:xfrm>
            <a:off x="114300" y="1189462"/>
            <a:ext cx="8914200" cy="3554137"/>
          </a:xfrm>
        </p:spPr>
        <p:txBody>
          <a:bodyPr/>
          <a:lstStyle/>
          <a:p>
            <a:r>
              <a:rPr lang="en-US" dirty="0"/>
              <a:t>Importance</a:t>
            </a:r>
          </a:p>
          <a:p>
            <a:pPr lvl="1"/>
            <a:r>
              <a:rPr lang="en-US" dirty="0"/>
              <a:t>Sedentary lifestyle associated with:</a:t>
            </a:r>
          </a:p>
          <a:p>
            <a:pPr lvl="2"/>
            <a:r>
              <a:rPr lang="en-US" dirty="0"/>
              <a:t>Poor health (both cardiovascular and non-cardiovascular)</a:t>
            </a:r>
          </a:p>
          <a:p>
            <a:pPr lvl="2"/>
            <a:r>
              <a:rPr lang="en-US" dirty="0"/>
              <a:t>Development of poor habits</a:t>
            </a:r>
          </a:p>
        </p:txBody>
      </p:sp>
    </p:spTree>
    <p:extLst>
      <p:ext uri="{BB962C8B-B14F-4D97-AF65-F5344CB8AC3E}">
        <p14:creationId xmlns:p14="http://schemas.microsoft.com/office/powerpoint/2010/main" val="207927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4C83-800E-A8CE-0260-FAF12829378D}"/>
              </a:ext>
            </a:extLst>
          </p:cNvPr>
          <p:cNvSpPr>
            <a:spLocks noGrp="1"/>
          </p:cNvSpPr>
          <p:nvPr>
            <p:ph type="title"/>
          </p:nvPr>
        </p:nvSpPr>
        <p:spPr>
          <a:xfrm>
            <a:off x="114300" y="114300"/>
            <a:ext cx="8914200" cy="703456"/>
          </a:xfrm>
        </p:spPr>
        <p:txBody>
          <a:bodyPr/>
          <a:lstStyle/>
          <a:p>
            <a:pPr algn="ctr"/>
            <a:r>
              <a:rPr lang="en-US" dirty="0"/>
              <a:t>Statistics </a:t>
            </a:r>
          </a:p>
        </p:txBody>
      </p:sp>
      <p:pic>
        <p:nvPicPr>
          <p:cNvPr id="6" name="Picture 5">
            <a:extLst>
              <a:ext uri="{FF2B5EF4-FFF2-40B4-BE49-F238E27FC236}">
                <a16:creationId xmlns:a16="http://schemas.microsoft.com/office/drawing/2014/main" id="{6884F373-D603-AD8B-12C8-D2F677E127B7}"/>
              </a:ext>
            </a:extLst>
          </p:cNvPr>
          <p:cNvPicPr>
            <a:picLocks noChangeAspect="1"/>
          </p:cNvPicPr>
          <p:nvPr/>
        </p:nvPicPr>
        <p:blipFill>
          <a:blip r:embed="rId3"/>
          <a:stretch>
            <a:fillRect/>
          </a:stretch>
        </p:blipFill>
        <p:spPr>
          <a:xfrm>
            <a:off x="685200" y="1716985"/>
            <a:ext cx="7772400" cy="2185314"/>
          </a:xfrm>
          <a:prstGeom prst="rect">
            <a:avLst/>
          </a:prstGeom>
        </p:spPr>
      </p:pic>
      <p:pic>
        <p:nvPicPr>
          <p:cNvPr id="7" name="Picture 6">
            <a:extLst>
              <a:ext uri="{FF2B5EF4-FFF2-40B4-BE49-F238E27FC236}">
                <a16:creationId xmlns:a16="http://schemas.microsoft.com/office/drawing/2014/main" id="{B1238E6A-8DA9-28B4-BF57-7C3922AD8B48}"/>
              </a:ext>
            </a:extLst>
          </p:cNvPr>
          <p:cNvPicPr>
            <a:picLocks noChangeAspect="1"/>
          </p:cNvPicPr>
          <p:nvPr/>
        </p:nvPicPr>
        <p:blipFill>
          <a:blip r:embed="rId4"/>
          <a:stretch>
            <a:fillRect/>
          </a:stretch>
        </p:blipFill>
        <p:spPr>
          <a:xfrm>
            <a:off x="685200" y="3964162"/>
            <a:ext cx="2147637" cy="1123189"/>
          </a:xfrm>
          <a:prstGeom prst="rect">
            <a:avLst/>
          </a:prstGeom>
        </p:spPr>
      </p:pic>
    </p:spTree>
    <p:extLst>
      <p:ext uri="{BB962C8B-B14F-4D97-AF65-F5344CB8AC3E}">
        <p14:creationId xmlns:p14="http://schemas.microsoft.com/office/powerpoint/2010/main" val="84405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09CE6-1281-B6E0-3671-898964800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9880D-DB47-8813-C2AE-9EF61B4C8E3C}"/>
              </a:ext>
            </a:extLst>
          </p:cNvPr>
          <p:cNvSpPr>
            <a:spLocks noGrp="1"/>
          </p:cNvSpPr>
          <p:nvPr>
            <p:ph type="title"/>
          </p:nvPr>
        </p:nvSpPr>
        <p:spPr>
          <a:xfrm>
            <a:off x="114300" y="114300"/>
            <a:ext cx="8914200" cy="703456"/>
          </a:xfrm>
        </p:spPr>
        <p:txBody>
          <a:bodyPr/>
          <a:lstStyle/>
          <a:p>
            <a:pPr algn="ctr"/>
            <a:r>
              <a:rPr lang="en-US" dirty="0"/>
              <a:t>Statistics </a:t>
            </a:r>
          </a:p>
        </p:txBody>
      </p:sp>
      <p:pic>
        <p:nvPicPr>
          <p:cNvPr id="5" name="Picture 4">
            <a:extLst>
              <a:ext uri="{FF2B5EF4-FFF2-40B4-BE49-F238E27FC236}">
                <a16:creationId xmlns:a16="http://schemas.microsoft.com/office/drawing/2014/main" id="{41B3A6B6-089F-4870-FFA0-AB7C27824DE2}"/>
              </a:ext>
            </a:extLst>
          </p:cNvPr>
          <p:cNvPicPr>
            <a:picLocks noChangeAspect="1"/>
          </p:cNvPicPr>
          <p:nvPr/>
        </p:nvPicPr>
        <p:blipFill>
          <a:blip r:embed="rId3"/>
          <a:stretch>
            <a:fillRect/>
          </a:stretch>
        </p:blipFill>
        <p:spPr>
          <a:xfrm>
            <a:off x="281888" y="1085924"/>
            <a:ext cx="8580224" cy="3805744"/>
          </a:xfrm>
          <a:prstGeom prst="rect">
            <a:avLst/>
          </a:prstGeom>
        </p:spPr>
      </p:pic>
    </p:spTree>
    <p:extLst>
      <p:ext uri="{BB962C8B-B14F-4D97-AF65-F5344CB8AC3E}">
        <p14:creationId xmlns:p14="http://schemas.microsoft.com/office/powerpoint/2010/main" val="372141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1A149-BCCF-F099-4F26-1E38C2B64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D2DC6-A965-3611-3B8C-8602CAA41BAA}"/>
              </a:ext>
            </a:extLst>
          </p:cNvPr>
          <p:cNvSpPr>
            <a:spLocks noGrp="1"/>
          </p:cNvSpPr>
          <p:nvPr>
            <p:ph type="title"/>
          </p:nvPr>
        </p:nvSpPr>
        <p:spPr>
          <a:xfrm>
            <a:off x="114300" y="114300"/>
            <a:ext cx="8914200" cy="703456"/>
          </a:xfrm>
        </p:spPr>
        <p:txBody>
          <a:bodyPr/>
          <a:lstStyle/>
          <a:p>
            <a:pPr algn="ctr"/>
            <a:r>
              <a:rPr lang="en-US" dirty="0"/>
              <a:t>Statistics </a:t>
            </a:r>
          </a:p>
        </p:txBody>
      </p:sp>
      <p:pic>
        <p:nvPicPr>
          <p:cNvPr id="4" name="Picture 3">
            <a:extLst>
              <a:ext uri="{FF2B5EF4-FFF2-40B4-BE49-F238E27FC236}">
                <a16:creationId xmlns:a16="http://schemas.microsoft.com/office/drawing/2014/main" id="{9A1944CB-9817-02E5-D322-FAFF3008C5C6}"/>
              </a:ext>
            </a:extLst>
          </p:cNvPr>
          <p:cNvPicPr>
            <a:picLocks noChangeAspect="1"/>
          </p:cNvPicPr>
          <p:nvPr/>
        </p:nvPicPr>
        <p:blipFill>
          <a:blip r:embed="rId3"/>
          <a:stretch>
            <a:fillRect/>
          </a:stretch>
        </p:blipFill>
        <p:spPr>
          <a:xfrm>
            <a:off x="685200" y="683095"/>
            <a:ext cx="7772400" cy="4346105"/>
          </a:xfrm>
          <a:prstGeom prst="rect">
            <a:avLst/>
          </a:prstGeom>
        </p:spPr>
      </p:pic>
    </p:spTree>
    <p:extLst>
      <p:ext uri="{BB962C8B-B14F-4D97-AF65-F5344CB8AC3E}">
        <p14:creationId xmlns:p14="http://schemas.microsoft.com/office/powerpoint/2010/main" val="3857985397"/>
      </p:ext>
    </p:extLst>
  </p:cSld>
  <p:clrMapOvr>
    <a:masterClrMapping/>
  </p:clrMapOvr>
</p:sld>
</file>

<file path=ppt/theme/theme1.xml><?xml version="1.0" encoding="utf-8"?>
<a:theme xmlns:a="http://schemas.openxmlformats.org/drawingml/2006/main" name="Simple Light">
  <a:themeElements>
    <a:clrScheme name="Michigan Medicine Color Palette">
      <a:dk1>
        <a:srgbClr val="00274C"/>
      </a:dk1>
      <a:lt1>
        <a:srgbClr val="FFFFFF"/>
      </a:lt1>
      <a:dk2>
        <a:srgbClr val="655A52"/>
      </a:dk2>
      <a:lt2>
        <a:srgbClr val="989C97"/>
      </a:lt2>
      <a:accent1>
        <a:srgbClr val="D86018"/>
      </a:accent1>
      <a:accent2>
        <a:srgbClr val="131516"/>
      </a:accent2>
      <a:accent3>
        <a:srgbClr val="75988D"/>
      </a:accent3>
      <a:accent4>
        <a:srgbClr val="9A3324"/>
      </a:accent4>
      <a:accent5>
        <a:srgbClr val="00B2A9"/>
      </a:accent5>
      <a:accent6>
        <a:srgbClr val="CFC096"/>
      </a:accent6>
      <a:hlink>
        <a:srgbClr val="1749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9251</TotalTime>
  <Words>1692</Words>
  <Application>Microsoft Macintosh PowerPoint</Application>
  <PresentationFormat>On-screen Show (16:9)</PresentationFormat>
  <Paragraphs>143</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Barlow</vt:lpstr>
      <vt:lpstr>Roboto</vt:lpstr>
      <vt:lpstr>Arial</vt:lpstr>
      <vt:lpstr>IBM Plex Sans</vt:lpstr>
      <vt:lpstr>Calibri</vt:lpstr>
      <vt:lpstr>Simple Light</vt:lpstr>
      <vt:lpstr>Screen Time and Cardiovascular Health in Youth </vt:lpstr>
      <vt:lpstr>There are no conflicts of interest to disclose. </vt:lpstr>
      <vt:lpstr>PowerPoint Presentation</vt:lpstr>
      <vt:lpstr>Introduction</vt:lpstr>
      <vt:lpstr>Introduction</vt:lpstr>
      <vt:lpstr>Introduction</vt:lpstr>
      <vt:lpstr>Statistics </vt:lpstr>
      <vt:lpstr>Statistics </vt:lpstr>
      <vt:lpstr>Statistics </vt:lpstr>
      <vt:lpstr>Statistics </vt:lpstr>
      <vt:lpstr>Statistics</vt:lpstr>
      <vt:lpstr>Statistics</vt:lpstr>
      <vt:lpstr>Statistics</vt:lpstr>
      <vt:lpstr>Statistics</vt:lpstr>
      <vt:lpstr>Science</vt:lpstr>
      <vt:lpstr>Science</vt:lpstr>
      <vt:lpstr>Science</vt:lpstr>
      <vt:lpstr>Science</vt:lpstr>
      <vt:lpstr>Science</vt:lpstr>
      <vt:lpstr>Interventions</vt:lpstr>
      <vt:lpstr>Interventions</vt:lpstr>
      <vt:lpstr>Interventions</vt:lpstr>
      <vt:lpstr>Conclusion</vt:lpstr>
      <vt:lpstr>References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cp:lastModifiedBy>Solomon, Robert</cp:lastModifiedBy>
  <cp:revision>71</cp:revision>
  <dcterms:modified xsi:type="dcterms:W3CDTF">2025-11-21T04:46:08Z</dcterms:modified>
</cp:coreProperties>
</file>