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5143500" type="screen16x9"/>
  <p:notesSz cx="6858000" cy="9144000"/>
  <p:embeddedFontLst>
    <p:embeddedFont>
      <p:font typeface="Gothic A1" pitchFamily="2" charset="-127"/>
      <p:regular r:id="rId45"/>
      <p:bold r:id="rId46"/>
    </p:embeddedFont>
    <p:embeddedFont>
      <p:font typeface="Gothic A1 Black" pitchFamily="2" charset="-127"/>
      <p:bold r:id="rId47"/>
    </p:embeddedFont>
    <p:embeddedFont>
      <p:font typeface="Gothic A1 Medium" pitchFamily="2" charset="-127"/>
      <p:regular r:id="rId48"/>
      <p:bold r:id="rId49"/>
    </p:embeddedFont>
    <p:embeddedFont>
      <p:font typeface="Fira Sans Extra Condensed Medium" panose="020B0603050000020004" pitchFamily="34" charset="0"/>
      <p:regular r:id="rId50"/>
      <p:bold r:id="rId51"/>
      <p:italic r:id="rId52"/>
      <p:boldItalic r:id="rId53"/>
    </p:embeddedFont>
    <p:embeddedFont>
      <p:font typeface="Garamond" panose="02020404030301010803" pitchFamily="18" charset="0"/>
      <p:regular r:id="rId54"/>
      <p:bold r:id="rId55"/>
      <p:italic r:id="rId56"/>
      <p:boldItalic r:id="rId57"/>
    </p:embeddedFont>
    <p:embeddedFont>
      <p:font typeface="Patrick Hand" pitchFamily="2" charset="77"/>
      <p:regular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88E1B6-4F52-4565-A1AA-AF4F35BBF398}">
  <a:tblStyle styleId="{CC88E1B6-4F52-4565-A1AA-AF4F35BBF3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3bfa90370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f3bfa90370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53748acda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3753748acda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753748acda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753748acda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753748acd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753748acda_0_35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3753748acda_0_3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300"/>
              <a:t>12</a:t>
            </a:fld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95a8bfbf2_99_10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3795a8bfbf2_99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795a8bfbf2_99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795a8bfbf2_99_102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795a8bfbf2_99_10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14</a:t>
            </a:fld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990ebd93e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990ebd93e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90ebd93e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990ebd93e9_0_11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990ebd93e9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16</a:t>
            </a:fld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990ebd93e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990ebd93e9_0_12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Gastroesophageal reflux disorder (GERD)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Esophageal damage (e.g., Barrett’s esophagus) due to repeated microtrauma/acidic damage caused by vomiting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Anatomic changes to colon (e.g., Cathartic colon) from stimulant laxative abuse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990ebd93e9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17</a:t>
            </a:fld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10dcc52a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a10dcc52a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Declines in academic performance, incomplete assignments, and reduced classroom engagement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school absences or withdrawal from activities due to medical appointments or physical symptoms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990ebd93e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990ebd93e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10dcc52a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10dcc52a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7c0c0756f5_1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37c0c0756f5_1_46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7c0c0756f5_1_4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20</a:t>
            </a:fld>
            <a:endParaRPr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c0c0756f5_1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37c0c0756f5_1_47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dissatisfaction, low self esteem</a:t>
            </a:r>
            <a:endParaRPr/>
          </a:p>
        </p:txBody>
      </p:sp>
      <p:sp>
        <p:nvSpPr>
          <p:cNvPr id="361" name="Google Shape;361;g37c0c0756f5_1_4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21</a:t>
            </a:fld>
            <a:endParaRPr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c0c0756f5_1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37c0c0756f5_1_48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dissatisfaction, low self esteem</a:t>
            </a:r>
            <a:endParaRPr/>
          </a:p>
        </p:txBody>
      </p:sp>
      <p:sp>
        <p:nvSpPr>
          <p:cNvPr id="378" name="Google Shape;378;g37c0c0756f5_1_4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22</a:t>
            </a:fld>
            <a:endParaRPr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7c0c0756f5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37c0c0756f5_1_51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dissatisfaction, low self esteem</a:t>
            </a:r>
            <a:endParaRPr/>
          </a:p>
        </p:txBody>
      </p:sp>
      <p:sp>
        <p:nvSpPr>
          <p:cNvPr id="396" name="Google Shape;396;g37c0c0756f5_1_5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23</a:t>
            </a:fld>
            <a:endParaRPr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7c0c0756f5_1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37c0c0756f5_1_53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37c0c0756f5_1_5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24</a:t>
            </a:fld>
            <a:endParaRPr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7c0c0756f5_1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37c0c0756f5_1_54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systems are biological processes that underlie thinking and behavior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Neurobiological differences are seen between those with and without 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Reward network: Reward response (hyper-/hypo-response) to food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network: Deficits in cognitive/executive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making network: Delayed gratification, impulsivity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37c0c0756f5_1_5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25</a:t>
            </a:fld>
            <a:endParaRPr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7c0c0756f5_1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37c0c0756f5_1_57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Stable, individual differences in a person's typical pattern of thinking, emotion, or behavior across situations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influence one's reaction to environmental events and the development of disordered eating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Negative emotionality: Disposition toward experiencing unpleasant emotions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inflexibility: Inability to move back and forth between tasks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Perfectionism: Having high personal standards and overly critical evaluations of oneself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37c0c0756f5_1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26</a:t>
            </a:fld>
            <a:endParaRPr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7c0c0756f5_1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37c0c0756f5_1_59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37c0c0756f5_1_5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27</a:t>
            </a:fld>
            <a:endParaRPr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7c0c0756f5_1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37c0c0756f5_1_62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37c0c0756f5_1_6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28</a:t>
            </a:fld>
            <a:endParaRPr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7c0c0756f5_1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37c0c0756f5_1_68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37c0c0756f5_1_6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29</a:t>
            </a:fld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990ebd93e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990ebd93e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7c0c0756f5_1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7c0c0756f5_1_69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37c0c0756f5_1_6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300"/>
              <a:t>30</a:t>
            </a:fld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a2d6d2105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a2d6d21059_0_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3a2d6d21059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75" tIns="86175" rIns="86175" bIns="86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300"/>
              <a:t>31</a:t>
            </a:fld>
            <a:endParaRPr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990ebd93e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990ebd93e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991d70d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991d70d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a2d6d2105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a2d6d2105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a10dcc52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a10dcc52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a10dcc52a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a10dcc52a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a10dcc52a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a10dcc52a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Declines in academic performance, incomplete assignments, and reduced classroom engagement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Increased school absences or withdrawal from activities due to medical appointments or physical symptoms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warning signs: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Emotional: perfectionism, withdrawal, negative body talk, mood changes.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Physical: sudden weight changes, dizziness, fatigue, cold intolerance.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Behavioral: meal skipping, excessive exercise, bathroom trips after meals, hiding food, wearing baggy clothes.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a2d6d2105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a2d6d2105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a10dcc52a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a10dcc52a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43404c33d_0_515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743404c33d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a2d6d2105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a2d6d2105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9d8873d268_0_39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0" tIns="45550" rIns="91100" bIns="45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597" name="Google Shape;597;g39d8873d26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9258" y="1143000"/>
            <a:ext cx="53994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19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53748acda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753748acda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53748acda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753748acda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53748acda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3753748acda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53748acda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753748acda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753748acda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(e.g., caloric restriction, fasting, skipping meals, avoiding specific foods, rigid food rules)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3753748acda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8_3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3767150" y="1312775"/>
            <a:ext cx="4276500" cy="513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117" name="Google Shape;117;p26"/>
          <p:cNvGrpSpPr/>
          <p:nvPr/>
        </p:nvGrpSpPr>
        <p:grpSpPr>
          <a:xfrm rot="7177401" flipH="1">
            <a:off x="-2825536" y="2948753"/>
            <a:ext cx="4313957" cy="3465401"/>
            <a:chOff x="1645525" y="677625"/>
            <a:chExt cx="4313925" cy="3465375"/>
          </a:xfrm>
        </p:grpSpPr>
        <p:sp>
          <p:nvSpPr>
            <p:cNvPr id="118" name="Google Shape;118;p26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6"/>
          <p:cNvGrpSpPr/>
          <p:nvPr/>
        </p:nvGrpSpPr>
        <p:grpSpPr>
          <a:xfrm rot="10329259" flipH="1">
            <a:off x="6650001" y="-1897103"/>
            <a:ext cx="4313754" cy="3465237"/>
            <a:chOff x="1645525" y="677625"/>
            <a:chExt cx="4313925" cy="3465375"/>
          </a:xfrm>
        </p:grpSpPr>
        <p:sp>
          <p:nvSpPr>
            <p:cNvPr id="127" name="Google Shape;127;p26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6"/>
          <p:cNvGrpSpPr/>
          <p:nvPr/>
        </p:nvGrpSpPr>
        <p:grpSpPr>
          <a:xfrm rot="-7440092" flipH="1">
            <a:off x="-484789" y="-2943647"/>
            <a:ext cx="4313808" cy="3465281"/>
            <a:chOff x="1645525" y="677625"/>
            <a:chExt cx="4313925" cy="3465375"/>
          </a:xfrm>
        </p:grpSpPr>
        <p:sp>
          <p:nvSpPr>
            <p:cNvPr id="136" name="Google Shape;136;p26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6"/>
          <p:cNvGrpSpPr/>
          <p:nvPr/>
        </p:nvGrpSpPr>
        <p:grpSpPr>
          <a:xfrm flipH="1">
            <a:off x="7473558" y="3875173"/>
            <a:ext cx="4313925" cy="3465375"/>
            <a:chOff x="1645525" y="677625"/>
            <a:chExt cx="4313925" cy="3465375"/>
          </a:xfrm>
        </p:grpSpPr>
        <p:sp>
          <p:nvSpPr>
            <p:cNvPr id="145" name="Google Shape;145;p26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3767150" y="1944175"/>
            <a:ext cx="4276500" cy="198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  <a:defRPr>
                <a:solidFill>
                  <a:schemeClr val="lt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>
                <a:solidFill>
                  <a:schemeClr val="lt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■"/>
              <a:defRPr>
                <a:solidFill>
                  <a:schemeClr val="lt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TITLE_AND_DESCRIPTION_1_2_1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4234200" y="2374050"/>
            <a:ext cx="4175100" cy="979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4234200" y="3242588"/>
            <a:ext cx="4175100" cy="39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7" name="Google Shape;157;p27"/>
          <p:cNvGrpSpPr/>
          <p:nvPr/>
        </p:nvGrpSpPr>
        <p:grpSpPr>
          <a:xfrm rot="-1656163">
            <a:off x="1592871" y="4071471"/>
            <a:ext cx="4314501" cy="3465838"/>
            <a:chOff x="1645525" y="677625"/>
            <a:chExt cx="4313925" cy="3465375"/>
          </a:xfrm>
        </p:grpSpPr>
        <p:sp>
          <p:nvSpPr>
            <p:cNvPr id="158" name="Google Shape;158;p27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27"/>
          <p:cNvSpPr txBox="1">
            <a:spLocks noGrp="1"/>
          </p:cNvSpPr>
          <p:nvPr>
            <p:ph type="title" idx="2" hasCustomPrompt="1"/>
          </p:nvPr>
        </p:nvSpPr>
        <p:spPr>
          <a:xfrm>
            <a:off x="4234200" y="1511338"/>
            <a:ext cx="991800" cy="9795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67" name="Google Shape;167;p27"/>
          <p:cNvGrpSpPr/>
          <p:nvPr/>
        </p:nvGrpSpPr>
        <p:grpSpPr>
          <a:xfrm rot="-9718034">
            <a:off x="5656481" y="-1476980"/>
            <a:ext cx="4314471" cy="3465814"/>
            <a:chOff x="1645525" y="677625"/>
            <a:chExt cx="4313925" cy="3465375"/>
          </a:xfrm>
        </p:grpSpPr>
        <p:sp>
          <p:nvSpPr>
            <p:cNvPr id="168" name="Google Shape;168;p27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chemeClr val="dk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_3_1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8"/>
          <p:cNvGrpSpPr/>
          <p:nvPr/>
        </p:nvGrpSpPr>
        <p:grpSpPr>
          <a:xfrm rot="7177401" flipH="1">
            <a:off x="-2825536" y="2948753"/>
            <a:ext cx="4313957" cy="3465401"/>
            <a:chOff x="1645525" y="677625"/>
            <a:chExt cx="4313925" cy="3465375"/>
          </a:xfrm>
        </p:grpSpPr>
        <p:sp>
          <p:nvSpPr>
            <p:cNvPr id="178" name="Google Shape;178;p28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28"/>
          <p:cNvGrpSpPr/>
          <p:nvPr/>
        </p:nvGrpSpPr>
        <p:grpSpPr>
          <a:xfrm rot="10329259" flipH="1">
            <a:off x="6650001" y="-1897103"/>
            <a:ext cx="4313754" cy="3465237"/>
            <a:chOff x="1645525" y="677625"/>
            <a:chExt cx="4313925" cy="3465375"/>
          </a:xfrm>
        </p:grpSpPr>
        <p:sp>
          <p:nvSpPr>
            <p:cNvPr id="187" name="Google Shape;187;p28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8"/>
          <p:cNvGrpSpPr/>
          <p:nvPr/>
        </p:nvGrpSpPr>
        <p:grpSpPr>
          <a:xfrm rot="-7440092" flipH="1">
            <a:off x="-484789" y="-2943647"/>
            <a:ext cx="4313808" cy="3465281"/>
            <a:chOff x="1645525" y="677625"/>
            <a:chExt cx="4313925" cy="3465375"/>
          </a:xfrm>
        </p:grpSpPr>
        <p:sp>
          <p:nvSpPr>
            <p:cNvPr id="196" name="Google Shape;196;p28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28"/>
          <p:cNvGrpSpPr/>
          <p:nvPr/>
        </p:nvGrpSpPr>
        <p:grpSpPr>
          <a:xfrm flipH="1">
            <a:off x="7473558" y="3875173"/>
            <a:ext cx="4313925" cy="3465375"/>
            <a:chOff x="1645525" y="677625"/>
            <a:chExt cx="4313925" cy="3465375"/>
          </a:xfrm>
        </p:grpSpPr>
        <p:sp>
          <p:nvSpPr>
            <p:cNvPr id="205" name="Google Shape;205;p28"/>
            <p:cNvSpPr/>
            <p:nvPr/>
          </p:nvSpPr>
          <p:spPr>
            <a:xfrm>
              <a:off x="1645525" y="677625"/>
              <a:ext cx="4313925" cy="3465375"/>
            </a:xfrm>
            <a:custGeom>
              <a:avLst/>
              <a:gdLst/>
              <a:ahLst/>
              <a:cxnLst/>
              <a:rect l="l" t="t" r="r" b="b"/>
              <a:pathLst>
                <a:path w="172557" h="138615" extrusionOk="0">
                  <a:moveTo>
                    <a:pt x="103175" y="1"/>
                  </a:moveTo>
                  <a:cubicBezTo>
                    <a:pt x="89799" y="1"/>
                    <a:pt x="76948" y="6394"/>
                    <a:pt x="66481" y="14843"/>
                  </a:cubicBezTo>
                  <a:cubicBezTo>
                    <a:pt x="60278" y="19854"/>
                    <a:pt x="53572" y="26012"/>
                    <a:pt x="45850" y="26012"/>
                  </a:cubicBezTo>
                  <a:cubicBezTo>
                    <a:pt x="45141" y="26012"/>
                    <a:pt x="44424" y="25960"/>
                    <a:pt x="43698" y="25851"/>
                  </a:cubicBezTo>
                  <a:cubicBezTo>
                    <a:pt x="41930" y="25584"/>
                    <a:pt x="40162" y="24950"/>
                    <a:pt x="38361" y="24950"/>
                  </a:cubicBezTo>
                  <a:cubicBezTo>
                    <a:pt x="38330" y="24950"/>
                    <a:pt x="38300" y="24950"/>
                    <a:pt x="38270" y="24950"/>
                  </a:cubicBezTo>
                  <a:cubicBezTo>
                    <a:pt x="32349" y="24950"/>
                    <a:pt x="28384" y="31418"/>
                    <a:pt x="27720" y="37293"/>
                  </a:cubicBezTo>
                  <a:cubicBezTo>
                    <a:pt x="27053" y="43230"/>
                    <a:pt x="28454" y="49335"/>
                    <a:pt x="27219" y="55172"/>
                  </a:cubicBezTo>
                  <a:cubicBezTo>
                    <a:pt x="25785" y="62244"/>
                    <a:pt x="20515" y="68181"/>
                    <a:pt x="14010" y="71317"/>
                  </a:cubicBezTo>
                  <a:cubicBezTo>
                    <a:pt x="10241" y="73118"/>
                    <a:pt x="5838" y="74219"/>
                    <a:pt x="3269" y="77521"/>
                  </a:cubicBezTo>
                  <a:cubicBezTo>
                    <a:pt x="1668" y="79623"/>
                    <a:pt x="1034" y="82358"/>
                    <a:pt x="834" y="84993"/>
                  </a:cubicBezTo>
                  <a:cubicBezTo>
                    <a:pt x="0" y="95234"/>
                    <a:pt x="5004" y="105808"/>
                    <a:pt x="13476" y="111646"/>
                  </a:cubicBezTo>
                  <a:cubicBezTo>
                    <a:pt x="16545" y="113781"/>
                    <a:pt x="20081" y="115382"/>
                    <a:pt x="22449" y="118284"/>
                  </a:cubicBezTo>
                  <a:cubicBezTo>
                    <a:pt x="23817" y="119952"/>
                    <a:pt x="24684" y="121987"/>
                    <a:pt x="25752" y="123888"/>
                  </a:cubicBezTo>
                  <a:cubicBezTo>
                    <a:pt x="27586" y="127057"/>
                    <a:pt x="30055" y="129826"/>
                    <a:pt x="32990" y="132060"/>
                  </a:cubicBezTo>
                  <a:cubicBezTo>
                    <a:pt x="35525" y="133995"/>
                    <a:pt x="38427" y="135530"/>
                    <a:pt x="41463" y="136530"/>
                  </a:cubicBezTo>
                  <a:cubicBezTo>
                    <a:pt x="44332" y="137498"/>
                    <a:pt x="47801" y="137164"/>
                    <a:pt x="50536" y="138232"/>
                  </a:cubicBezTo>
                  <a:cubicBezTo>
                    <a:pt x="50919" y="138385"/>
                    <a:pt x="51289" y="138452"/>
                    <a:pt x="51649" y="138452"/>
                  </a:cubicBezTo>
                  <a:cubicBezTo>
                    <a:pt x="54267" y="138452"/>
                    <a:pt x="56388" y="134892"/>
                    <a:pt x="59643" y="134862"/>
                  </a:cubicBezTo>
                  <a:cubicBezTo>
                    <a:pt x="59665" y="134862"/>
                    <a:pt x="59686" y="134862"/>
                    <a:pt x="59708" y="134862"/>
                  </a:cubicBezTo>
                  <a:cubicBezTo>
                    <a:pt x="62860" y="134862"/>
                    <a:pt x="66977" y="136947"/>
                    <a:pt x="70272" y="136947"/>
                  </a:cubicBezTo>
                  <a:cubicBezTo>
                    <a:pt x="70703" y="136947"/>
                    <a:pt x="71119" y="136911"/>
                    <a:pt x="71518" y="136831"/>
                  </a:cubicBezTo>
                  <a:cubicBezTo>
                    <a:pt x="77131" y="135684"/>
                    <a:pt x="82660" y="135256"/>
                    <a:pt x="88166" y="135256"/>
                  </a:cubicBezTo>
                  <a:cubicBezTo>
                    <a:pt x="100756" y="135256"/>
                    <a:pt x="113225" y="137490"/>
                    <a:pt x="126290" y="138465"/>
                  </a:cubicBezTo>
                  <a:cubicBezTo>
                    <a:pt x="127349" y="138540"/>
                    <a:pt x="128429" y="138614"/>
                    <a:pt x="129504" y="138614"/>
                  </a:cubicBezTo>
                  <a:cubicBezTo>
                    <a:pt x="130833" y="138614"/>
                    <a:pt x="132156" y="138500"/>
                    <a:pt x="133429" y="138131"/>
                  </a:cubicBezTo>
                  <a:cubicBezTo>
                    <a:pt x="135330" y="137598"/>
                    <a:pt x="136998" y="136530"/>
                    <a:pt x="138666" y="135496"/>
                  </a:cubicBezTo>
                  <a:cubicBezTo>
                    <a:pt x="143469" y="132427"/>
                    <a:pt x="148306" y="129392"/>
                    <a:pt x="153109" y="126356"/>
                  </a:cubicBezTo>
                  <a:cubicBezTo>
                    <a:pt x="158980" y="122620"/>
                    <a:pt x="165018" y="118718"/>
                    <a:pt x="168620" y="112813"/>
                  </a:cubicBezTo>
                  <a:cubicBezTo>
                    <a:pt x="172223" y="106909"/>
                    <a:pt x="172557" y="98370"/>
                    <a:pt x="167420" y="93700"/>
                  </a:cubicBezTo>
                  <a:cubicBezTo>
                    <a:pt x="163884" y="90464"/>
                    <a:pt x="158713" y="89764"/>
                    <a:pt x="154677" y="87228"/>
                  </a:cubicBezTo>
                  <a:cubicBezTo>
                    <a:pt x="151141" y="84993"/>
                    <a:pt x="148573" y="81291"/>
                    <a:pt x="147705" y="77188"/>
                  </a:cubicBezTo>
                  <a:cubicBezTo>
                    <a:pt x="145704" y="67514"/>
                    <a:pt x="152976" y="57841"/>
                    <a:pt x="151375" y="48100"/>
                  </a:cubicBezTo>
                  <a:cubicBezTo>
                    <a:pt x="150974" y="45732"/>
                    <a:pt x="150007" y="43397"/>
                    <a:pt x="148273" y="41762"/>
                  </a:cubicBezTo>
                  <a:cubicBezTo>
                    <a:pt x="145776" y="39375"/>
                    <a:pt x="142330" y="38814"/>
                    <a:pt x="138776" y="38814"/>
                  </a:cubicBezTo>
                  <a:cubicBezTo>
                    <a:pt x="136917" y="38814"/>
                    <a:pt x="135027" y="38968"/>
                    <a:pt x="133228" y="39094"/>
                  </a:cubicBezTo>
                  <a:cubicBezTo>
                    <a:pt x="132574" y="39135"/>
                    <a:pt x="131902" y="39159"/>
                    <a:pt x="131224" y="39159"/>
                  </a:cubicBezTo>
                  <a:cubicBezTo>
                    <a:pt x="126434" y="39159"/>
                    <a:pt x="121288" y="37993"/>
                    <a:pt x="119419" y="33757"/>
                  </a:cubicBezTo>
                  <a:cubicBezTo>
                    <a:pt x="118618" y="31955"/>
                    <a:pt x="118618" y="29887"/>
                    <a:pt x="118885" y="27953"/>
                  </a:cubicBezTo>
                  <a:cubicBezTo>
                    <a:pt x="119719" y="21048"/>
                    <a:pt x="123321" y="13742"/>
                    <a:pt x="120186" y="7571"/>
                  </a:cubicBezTo>
                  <a:cubicBezTo>
                    <a:pt x="117551" y="2434"/>
                    <a:pt x="111246" y="400"/>
                    <a:pt x="105509" y="66"/>
                  </a:cubicBezTo>
                  <a:cubicBezTo>
                    <a:pt x="104729" y="22"/>
                    <a:pt x="103951" y="1"/>
                    <a:pt x="10317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162550" y="1640675"/>
              <a:ext cx="104275" cy="503275"/>
            </a:xfrm>
            <a:custGeom>
              <a:avLst/>
              <a:gdLst/>
              <a:ahLst/>
              <a:cxnLst/>
              <a:rect l="l" t="t" r="r" b="b"/>
              <a:pathLst>
                <a:path w="4171" h="20131" extrusionOk="0">
                  <a:moveTo>
                    <a:pt x="2515" y="1"/>
                  </a:moveTo>
                  <a:cubicBezTo>
                    <a:pt x="2427" y="1"/>
                    <a:pt x="2334" y="23"/>
                    <a:pt x="2235" y="72"/>
                  </a:cubicBezTo>
                  <a:cubicBezTo>
                    <a:pt x="1101" y="605"/>
                    <a:pt x="1568" y="5509"/>
                    <a:pt x="1568" y="6476"/>
                  </a:cubicBezTo>
                  <a:cubicBezTo>
                    <a:pt x="1602" y="10179"/>
                    <a:pt x="1502" y="13715"/>
                    <a:pt x="367" y="17284"/>
                  </a:cubicBezTo>
                  <a:cubicBezTo>
                    <a:pt x="201" y="17851"/>
                    <a:pt x="0" y="18451"/>
                    <a:pt x="101" y="19052"/>
                  </a:cubicBezTo>
                  <a:cubicBezTo>
                    <a:pt x="193" y="19605"/>
                    <a:pt x="654" y="20131"/>
                    <a:pt x="1196" y="20131"/>
                  </a:cubicBezTo>
                  <a:cubicBezTo>
                    <a:pt x="1242" y="20131"/>
                    <a:pt x="1288" y="20127"/>
                    <a:pt x="1335" y="20119"/>
                  </a:cubicBezTo>
                  <a:cubicBezTo>
                    <a:pt x="1935" y="19986"/>
                    <a:pt x="2235" y="19319"/>
                    <a:pt x="2402" y="18752"/>
                  </a:cubicBezTo>
                  <a:cubicBezTo>
                    <a:pt x="3603" y="14916"/>
                    <a:pt x="4170" y="10913"/>
                    <a:pt x="4103" y="6910"/>
                  </a:cubicBezTo>
                  <a:cubicBezTo>
                    <a:pt x="4072" y="6061"/>
                    <a:pt x="3952" y="1"/>
                    <a:pt x="2515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982425" y="2065450"/>
              <a:ext cx="124275" cy="122300"/>
            </a:xfrm>
            <a:custGeom>
              <a:avLst/>
              <a:gdLst/>
              <a:ahLst/>
              <a:cxnLst/>
              <a:rect l="l" t="t" r="r" b="b"/>
              <a:pathLst>
                <a:path w="4971" h="4892" extrusionOk="0">
                  <a:moveTo>
                    <a:pt x="3789" y="1"/>
                  </a:moveTo>
                  <a:cubicBezTo>
                    <a:pt x="3462" y="1"/>
                    <a:pt x="3155" y="151"/>
                    <a:pt x="3069" y="460"/>
                  </a:cubicBezTo>
                  <a:lnTo>
                    <a:pt x="2869" y="159"/>
                  </a:lnTo>
                  <a:cubicBezTo>
                    <a:pt x="2797" y="152"/>
                    <a:pt x="2725" y="149"/>
                    <a:pt x="2654" y="149"/>
                  </a:cubicBezTo>
                  <a:cubicBezTo>
                    <a:pt x="1694" y="149"/>
                    <a:pt x="773" y="760"/>
                    <a:pt x="401" y="1661"/>
                  </a:cubicBezTo>
                  <a:cubicBezTo>
                    <a:pt x="0" y="2595"/>
                    <a:pt x="301" y="3795"/>
                    <a:pt x="1101" y="4463"/>
                  </a:cubicBezTo>
                  <a:cubicBezTo>
                    <a:pt x="1423" y="4731"/>
                    <a:pt x="1854" y="4892"/>
                    <a:pt x="2271" y="4892"/>
                  </a:cubicBezTo>
                  <a:cubicBezTo>
                    <a:pt x="2372" y="4892"/>
                    <a:pt x="2471" y="4882"/>
                    <a:pt x="2569" y="4863"/>
                  </a:cubicBezTo>
                  <a:cubicBezTo>
                    <a:pt x="2969" y="4729"/>
                    <a:pt x="3303" y="4429"/>
                    <a:pt x="3570" y="4129"/>
                  </a:cubicBezTo>
                  <a:cubicBezTo>
                    <a:pt x="4037" y="3562"/>
                    <a:pt x="4403" y="2928"/>
                    <a:pt x="4670" y="2261"/>
                  </a:cubicBezTo>
                  <a:cubicBezTo>
                    <a:pt x="4870" y="1661"/>
                    <a:pt x="4971" y="927"/>
                    <a:pt x="4604" y="393"/>
                  </a:cubicBezTo>
                  <a:cubicBezTo>
                    <a:pt x="4426" y="134"/>
                    <a:pt x="4098" y="1"/>
                    <a:pt x="378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939700" y="2254450"/>
              <a:ext cx="182000" cy="152850"/>
            </a:xfrm>
            <a:custGeom>
              <a:avLst/>
              <a:gdLst/>
              <a:ahLst/>
              <a:cxnLst/>
              <a:rect l="l" t="t" r="r" b="b"/>
              <a:pathLst>
                <a:path w="7280" h="6114" extrusionOk="0">
                  <a:moveTo>
                    <a:pt x="6468" y="0"/>
                  </a:moveTo>
                  <a:cubicBezTo>
                    <a:pt x="6199" y="0"/>
                    <a:pt x="5956" y="153"/>
                    <a:pt x="5712" y="305"/>
                  </a:cubicBezTo>
                  <a:cubicBezTo>
                    <a:pt x="4545" y="1106"/>
                    <a:pt x="3377" y="1939"/>
                    <a:pt x="2210" y="2740"/>
                  </a:cubicBezTo>
                  <a:cubicBezTo>
                    <a:pt x="1709" y="3074"/>
                    <a:pt x="1209" y="3441"/>
                    <a:pt x="842" y="3908"/>
                  </a:cubicBezTo>
                  <a:cubicBezTo>
                    <a:pt x="1" y="5076"/>
                    <a:pt x="764" y="6114"/>
                    <a:pt x="1675" y="6114"/>
                  </a:cubicBezTo>
                  <a:cubicBezTo>
                    <a:pt x="2065" y="6114"/>
                    <a:pt x="2481" y="5925"/>
                    <a:pt x="2810" y="5475"/>
                  </a:cubicBezTo>
                  <a:cubicBezTo>
                    <a:pt x="3144" y="5042"/>
                    <a:pt x="3210" y="4441"/>
                    <a:pt x="3611" y="4108"/>
                  </a:cubicBezTo>
                  <a:cubicBezTo>
                    <a:pt x="4044" y="3707"/>
                    <a:pt x="4711" y="3741"/>
                    <a:pt x="5279" y="3607"/>
                  </a:cubicBezTo>
                  <a:cubicBezTo>
                    <a:pt x="6413" y="3374"/>
                    <a:pt x="7280" y="2273"/>
                    <a:pt x="7280" y="1106"/>
                  </a:cubicBezTo>
                  <a:cubicBezTo>
                    <a:pt x="7280" y="639"/>
                    <a:pt x="7013" y="71"/>
                    <a:pt x="6546" y="5"/>
                  </a:cubicBezTo>
                  <a:cubicBezTo>
                    <a:pt x="6520" y="2"/>
                    <a:pt x="6494" y="0"/>
                    <a:pt x="6468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637250" y="704650"/>
              <a:ext cx="177225" cy="496650"/>
            </a:xfrm>
            <a:custGeom>
              <a:avLst/>
              <a:gdLst/>
              <a:ahLst/>
              <a:cxnLst/>
              <a:rect l="l" t="t" r="r" b="b"/>
              <a:pathLst>
                <a:path w="7089" h="19866" extrusionOk="0">
                  <a:moveTo>
                    <a:pt x="684" y="0"/>
                  </a:moveTo>
                  <a:cubicBezTo>
                    <a:pt x="208" y="0"/>
                    <a:pt x="0" y="382"/>
                    <a:pt x="317" y="1420"/>
                  </a:cubicBezTo>
                  <a:cubicBezTo>
                    <a:pt x="684" y="2554"/>
                    <a:pt x="2051" y="3555"/>
                    <a:pt x="2618" y="4589"/>
                  </a:cubicBezTo>
                  <a:cubicBezTo>
                    <a:pt x="3352" y="5890"/>
                    <a:pt x="3819" y="7291"/>
                    <a:pt x="4053" y="8725"/>
                  </a:cubicBezTo>
                  <a:cubicBezTo>
                    <a:pt x="4553" y="11727"/>
                    <a:pt x="4153" y="14796"/>
                    <a:pt x="3486" y="17732"/>
                  </a:cubicBezTo>
                  <a:cubicBezTo>
                    <a:pt x="3319" y="18366"/>
                    <a:pt x="3185" y="19199"/>
                    <a:pt x="3719" y="19633"/>
                  </a:cubicBezTo>
                  <a:cubicBezTo>
                    <a:pt x="3903" y="19796"/>
                    <a:pt x="4120" y="19866"/>
                    <a:pt x="4349" y="19866"/>
                  </a:cubicBezTo>
                  <a:cubicBezTo>
                    <a:pt x="4867" y="19866"/>
                    <a:pt x="5440" y="19506"/>
                    <a:pt x="5787" y="19066"/>
                  </a:cubicBezTo>
                  <a:cubicBezTo>
                    <a:pt x="6821" y="17765"/>
                    <a:pt x="6955" y="15997"/>
                    <a:pt x="7021" y="14363"/>
                  </a:cubicBezTo>
                  <a:cubicBezTo>
                    <a:pt x="7088" y="11561"/>
                    <a:pt x="6988" y="8725"/>
                    <a:pt x="6755" y="5923"/>
                  </a:cubicBezTo>
                  <a:cubicBezTo>
                    <a:pt x="6688" y="5323"/>
                    <a:pt x="6621" y="4722"/>
                    <a:pt x="6354" y="4222"/>
                  </a:cubicBezTo>
                  <a:cubicBezTo>
                    <a:pt x="6087" y="3655"/>
                    <a:pt x="5620" y="3188"/>
                    <a:pt x="5153" y="2788"/>
                  </a:cubicBezTo>
                  <a:cubicBezTo>
                    <a:pt x="4449" y="2154"/>
                    <a:pt x="1812" y="0"/>
                    <a:pt x="684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4856975" y="949650"/>
              <a:ext cx="82575" cy="120400"/>
            </a:xfrm>
            <a:custGeom>
              <a:avLst/>
              <a:gdLst/>
              <a:ahLst/>
              <a:cxnLst/>
              <a:rect l="l" t="t" r="r" b="b"/>
              <a:pathLst>
                <a:path w="3303" h="4816" extrusionOk="0">
                  <a:moveTo>
                    <a:pt x="1826" y="0"/>
                  </a:moveTo>
                  <a:cubicBezTo>
                    <a:pt x="1751" y="0"/>
                    <a:pt x="1676" y="9"/>
                    <a:pt x="1602" y="26"/>
                  </a:cubicBezTo>
                  <a:cubicBezTo>
                    <a:pt x="1354" y="84"/>
                    <a:pt x="1152" y="269"/>
                    <a:pt x="1035" y="495"/>
                  </a:cubicBezTo>
                  <a:lnTo>
                    <a:pt x="1035" y="495"/>
                  </a:lnTo>
                  <a:lnTo>
                    <a:pt x="1034" y="493"/>
                  </a:lnTo>
                  <a:cubicBezTo>
                    <a:pt x="367" y="1160"/>
                    <a:pt x="0" y="2094"/>
                    <a:pt x="0" y="3028"/>
                  </a:cubicBezTo>
                  <a:cubicBezTo>
                    <a:pt x="0" y="3695"/>
                    <a:pt x="267" y="4463"/>
                    <a:pt x="901" y="4729"/>
                  </a:cubicBezTo>
                  <a:cubicBezTo>
                    <a:pt x="1044" y="4788"/>
                    <a:pt x="1196" y="4815"/>
                    <a:pt x="1349" y="4815"/>
                  </a:cubicBezTo>
                  <a:cubicBezTo>
                    <a:pt x="1801" y="4815"/>
                    <a:pt x="2261" y="4578"/>
                    <a:pt x="2536" y="4229"/>
                  </a:cubicBezTo>
                  <a:cubicBezTo>
                    <a:pt x="2936" y="3762"/>
                    <a:pt x="3103" y="3162"/>
                    <a:pt x="3203" y="2561"/>
                  </a:cubicBezTo>
                  <a:cubicBezTo>
                    <a:pt x="3303" y="1961"/>
                    <a:pt x="3303" y="1360"/>
                    <a:pt x="3036" y="827"/>
                  </a:cubicBezTo>
                  <a:cubicBezTo>
                    <a:pt x="2804" y="363"/>
                    <a:pt x="2321" y="0"/>
                    <a:pt x="1826" y="0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4857800" y="1136200"/>
              <a:ext cx="190175" cy="242625"/>
            </a:xfrm>
            <a:custGeom>
              <a:avLst/>
              <a:gdLst/>
              <a:ahLst/>
              <a:cxnLst/>
              <a:rect l="l" t="t" r="r" b="b"/>
              <a:pathLst>
                <a:path w="7607" h="9705" extrusionOk="0">
                  <a:moveTo>
                    <a:pt x="3799" y="1"/>
                  </a:moveTo>
                  <a:cubicBezTo>
                    <a:pt x="2936" y="1"/>
                    <a:pt x="2110" y="392"/>
                    <a:pt x="1468" y="937"/>
                  </a:cubicBezTo>
                  <a:cubicBezTo>
                    <a:pt x="868" y="1404"/>
                    <a:pt x="368" y="2071"/>
                    <a:pt x="334" y="2838"/>
                  </a:cubicBezTo>
                  <a:cubicBezTo>
                    <a:pt x="334" y="3672"/>
                    <a:pt x="901" y="4406"/>
                    <a:pt x="935" y="5206"/>
                  </a:cubicBezTo>
                  <a:cubicBezTo>
                    <a:pt x="968" y="5974"/>
                    <a:pt x="534" y="6674"/>
                    <a:pt x="301" y="7408"/>
                  </a:cubicBezTo>
                  <a:cubicBezTo>
                    <a:pt x="34" y="8109"/>
                    <a:pt x="1" y="9043"/>
                    <a:pt x="635" y="9510"/>
                  </a:cubicBezTo>
                  <a:cubicBezTo>
                    <a:pt x="827" y="9644"/>
                    <a:pt x="1047" y="9704"/>
                    <a:pt x="1274" y="9704"/>
                  </a:cubicBezTo>
                  <a:cubicBezTo>
                    <a:pt x="1832" y="9704"/>
                    <a:pt x="2428" y="9341"/>
                    <a:pt x="2736" y="8842"/>
                  </a:cubicBezTo>
                  <a:cubicBezTo>
                    <a:pt x="3170" y="8142"/>
                    <a:pt x="3203" y="7275"/>
                    <a:pt x="3336" y="6474"/>
                  </a:cubicBezTo>
                  <a:cubicBezTo>
                    <a:pt x="3470" y="5640"/>
                    <a:pt x="3803" y="4773"/>
                    <a:pt x="4504" y="4373"/>
                  </a:cubicBezTo>
                  <a:cubicBezTo>
                    <a:pt x="4971" y="4106"/>
                    <a:pt x="5571" y="4072"/>
                    <a:pt x="6005" y="3772"/>
                  </a:cubicBezTo>
                  <a:cubicBezTo>
                    <a:pt x="7606" y="2538"/>
                    <a:pt x="5238" y="69"/>
                    <a:pt x="3904" y="3"/>
                  </a:cubicBezTo>
                  <a:cubicBezTo>
                    <a:pt x="3868" y="1"/>
                    <a:pt x="3833" y="1"/>
                    <a:pt x="3799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399025" y="2293875"/>
              <a:ext cx="130125" cy="360850"/>
            </a:xfrm>
            <a:custGeom>
              <a:avLst/>
              <a:gdLst/>
              <a:ahLst/>
              <a:cxnLst/>
              <a:rect l="l" t="t" r="r" b="b"/>
              <a:pathLst>
                <a:path w="5205" h="14434" extrusionOk="0">
                  <a:moveTo>
                    <a:pt x="3038" y="1"/>
                  </a:moveTo>
                  <a:cubicBezTo>
                    <a:pt x="2803" y="1"/>
                    <a:pt x="2506" y="113"/>
                    <a:pt x="2135" y="362"/>
                  </a:cubicBezTo>
                  <a:cubicBezTo>
                    <a:pt x="1168" y="1030"/>
                    <a:pt x="601" y="4199"/>
                    <a:pt x="401" y="5299"/>
                  </a:cubicBezTo>
                  <a:cubicBezTo>
                    <a:pt x="1" y="7468"/>
                    <a:pt x="134" y="9769"/>
                    <a:pt x="834" y="11904"/>
                  </a:cubicBezTo>
                  <a:cubicBezTo>
                    <a:pt x="1101" y="12638"/>
                    <a:pt x="1435" y="13405"/>
                    <a:pt x="2035" y="13905"/>
                  </a:cubicBezTo>
                  <a:cubicBezTo>
                    <a:pt x="2417" y="14223"/>
                    <a:pt x="2919" y="14433"/>
                    <a:pt x="3414" y="14433"/>
                  </a:cubicBezTo>
                  <a:cubicBezTo>
                    <a:pt x="3699" y="14433"/>
                    <a:pt x="3981" y="14364"/>
                    <a:pt x="4237" y="14206"/>
                  </a:cubicBezTo>
                  <a:cubicBezTo>
                    <a:pt x="5204" y="13639"/>
                    <a:pt x="5138" y="12171"/>
                    <a:pt x="4637" y="11170"/>
                  </a:cubicBezTo>
                  <a:cubicBezTo>
                    <a:pt x="4137" y="10136"/>
                    <a:pt x="3336" y="9269"/>
                    <a:pt x="3036" y="8168"/>
                  </a:cubicBezTo>
                  <a:cubicBezTo>
                    <a:pt x="2799" y="7307"/>
                    <a:pt x="4939" y="1"/>
                    <a:pt x="3038" y="1"/>
                  </a:cubicBezTo>
                  <a:close/>
                </a:path>
              </a:pathLst>
            </a:custGeom>
            <a:solidFill>
              <a:srgbClr val="FFFFFF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8"/>
          <p:cNvSpPr txBox="1">
            <a:spLocks noGrp="1"/>
          </p:cNvSpPr>
          <p:nvPr>
            <p:ph type="subTitle" idx="1"/>
          </p:nvPr>
        </p:nvSpPr>
        <p:spPr>
          <a:xfrm>
            <a:off x="2247900" y="3316775"/>
            <a:ext cx="4648200" cy="99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00"/>
              <a:buChar char="●"/>
              <a:defRPr>
                <a:solidFill>
                  <a:schemeClr val="lt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○"/>
              <a:defRPr>
                <a:solidFill>
                  <a:schemeClr val="lt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■"/>
              <a:defRPr>
                <a:solidFill>
                  <a:schemeClr val="lt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ctrTitle"/>
          </p:nvPr>
        </p:nvSpPr>
        <p:spPr>
          <a:xfrm>
            <a:off x="1484250" y="545116"/>
            <a:ext cx="6175500" cy="512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24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29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eatingdisorders.org/wp-content/uploads/2024/09/EducatorToolkit_2023-bb7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.org/en/patient-care/school-health/mental-health-in-schools/eating-disorders-and-the-school-setting/?srsltid=AfmBOoql_Pav-siwbAzwTHCXIc6AdQ7UG2npt8UGCh-1dVodI8Sp44w8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eatingdisorders.org/wp-content/uploads/2024/09/EducatorToolkit_2023-bb7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eatingdisorders.org/wp-content/uploads/2024/09/EducatorToolkit_2023-bb7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.org/en/patient-care/school-health/mental-health-in-schools/eating-disorders-and-the-school-setting/?srsltid=AfmBOoql_Pav-siwbAzwTHCXIc6AdQ7UG2npt8UGCh-1dVodI8Sp44w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eatingdisorders.org/wp-content/uploads/2024/09/EducatorToolkit_2023-bb7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ctrTitle"/>
          </p:nvPr>
        </p:nvSpPr>
        <p:spPr>
          <a:xfrm>
            <a:off x="0" y="454951"/>
            <a:ext cx="9144000" cy="1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rPr>
              <a:t>Eating Disorders &amp; Disordered Eating </a:t>
            </a:r>
            <a:endParaRPr sz="3000" b="1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rPr>
              <a:t>Among Youth</a:t>
            </a:r>
            <a:endParaRPr sz="3000">
              <a:solidFill>
                <a:schemeClr val="lt1"/>
              </a:solidFill>
              <a:latin typeface="Gothic A1 Black"/>
              <a:ea typeface="Gothic A1 Black"/>
              <a:cs typeface="Gothic A1 Black"/>
              <a:sym typeface="Gothic A1 Black"/>
            </a:endParaRPr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1"/>
          </p:nvPr>
        </p:nvSpPr>
        <p:spPr>
          <a:xfrm>
            <a:off x="1594775" y="1830951"/>
            <a:ext cx="6063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0" b="1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rPr>
              <a:t>Project Healthy Schools</a:t>
            </a:r>
            <a:endParaRPr sz="1600" b="1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0" b="1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rPr>
              <a:t>Wellness Champion Gathering</a:t>
            </a:r>
            <a:endParaRPr sz="1600" b="1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6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5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600">
                <a:solidFill>
                  <a:schemeClr val="accent2"/>
                </a:solidFill>
                <a:latin typeface="Gothic A1 Medium"/>
                <a:ea typeface="Gothic A1 Medium"/>
                <a:cs typeface="Gothic A1 Medium"/>
                <a:sym typeface="Gothic A1 Medium"/>
              </a:rPr>
              <a:t>Kendrin Sonneville, ScD, RD, FAED</a:t>
            </a:r>
            <a:endParaRPr sz="16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4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500">
                <a:solidFill>
                  <a:schemeClr val="accent2"/>
                </a:solidFill>
                <a:latin typeface="Gothic A1 Medium"/>
                <a:ea typeface="Gothic A1 Medium"/>
                <a:cs typeface="Gothic A1 Medium"/>
                <a:sym typeface="Gothic A1 Medium"/>
              </a:rPr>
              <a:t>Associate Professor &amp; Associate Chair of Nutritional Sciences</a:t>
            </a:r>
            <a:endParaRPr sz="15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4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500">
                <a:solidFill>
                  <a:schemeClr val="accent2"/>
                </a:solidFill>
                <a:latin typeface="Gothic A1 Medium"/>
                <a:ea typeface="Gothic A1 Medium"/>
                <a:cs typeface="Gothic A1 Medium"/>
                <a:sym typeface="Gothic A1 Medium"/>
              </a:rPr>
              <a:t>Director, Center of Excellence for Maternal, </a:t>
            </a:r>
            <a:endParaRPr sz="15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500">
                <a:solidFill>
                  <a:schemeClr val="accent2"/>
                </a:solidFill>
                <a:latin typeface="Gothic A1 Medium"/>
                <a:ea typeface="Gothic A1 Medium"/>
                <a:cs typeface="Gothic A1 Medium"/>
                <a:sym typeface="Gothic A1 Medium"/>
              </a:rPr>
              <a:t>Child, &amp; Adolescent Health</a:t>
            </a:r>
            <a:endParaRPr sz="15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500">
              <a:solidFill>
                <a:schemeClr val="accent2"/>
              </a:solidFill>
              <a:latin typeface="Gothic A1 Medium"/>
              <a:ea typeface="Gothic A1 Medium"/>
              <a:cs typeface="Gothic A1 Medium"/>
              <a:sym typeface="Gothic A1 Medium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0270" y="4194600"/>
            <a:ext cx="2896875" cy="4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/>
          <p:nvPr/>
        </p:nvSpPr>
        <p:spPr>
          <a:xfrm>
            <a:off x="3831619" y="1298119"/>
            <a:ext cx="5013000" cy="2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dissatisfaction or concern with body size, shape, or weight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WEIGHT/SHAPE OVERVALUATION: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Undue influence of body shape and weight on one's self-evaluation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8" name="Google Shape;288;p39"/>
          <p:cNvGraphicFramePr/>
          <p:nvPr/>
        </p:nvGraphicFramePr>
        <p:xfrm>
          <a:off x="411479" y="4408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24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Loss of control eating</a:t>
                      </a:r>
                      <a:endParaRPr sz="1800" b="1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Compensatory behavior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Restrictive eating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Shape and/or weight concerns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Weight loss/low weight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/>
          <p:nvPr/>
        </p:nvSpPr>
        <p:spPr>
          <a:xfrm>
            <a:off x="3989081" y="1641019"/>
            <a:ext cx="4855500" cy="2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weight loss </a:t>
            </a:r>
            <a:r>
              <a:rPr lang="e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low body weight considering one's age, gender, developmental trajectory, and physical health status</a:t>
            </a:r>
            <a:endParaRPr sz="800"/>
          </a:p>
        </p:txBody>
      </p:sp>
      <p:graphicFrame>
        <p:nvGraphicFramePr>
          <p:cNvPr id="294" name="Google Shape;294;p40"/>
          <p:cNvGraphicFramePr/>
          <p:nvPr/>
        </p:nvGraphicFramePr>
        <p:xfrm>
          <a:off x="411479" y="4408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24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Loss of control eating</a:t>
                      </a:r>
                      <a:endParaRPr sz="1800" b="1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Compensatory behavior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Restrictive eating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Shape and/or weight concerns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/>
                        <a:t>Weight loss/low weight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Diagnostic &amp; Statistical Manual of Mental Disorders (DSM) Eating Disorders</a:t>
            </a:r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Anorexia Nervosa (AN)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300"/>
              <a:t>Bulimia Nervosa (BN)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300"/>
              <a:t>Binge Eating Disorder (BED)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300"/>
              <a:t>Avoidant/Restrictive Food Intake Disorder (ARFID)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300"/>
              <a:t>Other Specified Feeding or Eating Disorder (OSFED)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2300"/>
              <a:t>Unspecified Feeding or Eating Disorder (UFED)</a:t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Google Shape;306;p42"/>
          <p:cNvGraphicFramePr/>
          <p:nvPr/>
        </p:nvGraphicFramePr>
        <p:xfrm>
          <a:off x="411479" y="3265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08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AN</a:t>
                      </a:r>
                      <a:endParaRPr sz="2000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BN</a:t>
                      </a:r>
                      <a:endParaRPr sz="2000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BED</a:t>
                      </a:r>
                      <a:endParaRPr sz="2000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ARFID</a:t>
                      </a:r>
                      <a:endParaRPr sz="2000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OSFED</a:t>
                      </a:r>
                      <a:endParaRPr sz="2000"/>
                    </a:p>
                  </a:txBody>
                  <a:tcPr marL="68600" marR="68600" marT="34300" marB="34300" anchor="ctr"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Loss of control eating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68600" marR="68600" marT="34300" marB="343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Compensatory behavior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68600" marR="68600" marT="34300" marB="343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Restrictive eating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Shape and/or weight concerns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68600" marR="68600" marT="34300" marB="34300" anchor="ctr"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1800" b="1"/>
                    </a:p>
                  </a:txBody>
                  <a:tcPr marL="68600" marR="68600" marT="34300" marB="343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/>
                        <a:t>Weight loss/low weight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/>
                        <a:t>✓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700">
                          <a:solidFill>
                            <a:srgbClr val="888888"/>
                          </a:solidFill>
                        </a:rPr>
                        <a:t>+/-</a:t>
                      </a:r>
                      <a:endParaRPr sz="2700"/>
                    </a:p>
                  </a:txBody>
                  <a:tcPr marL="68600" marR="68600" marT="34300" marB="34300" anchor="ctr"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Eating Disorders vs Disordered Eating</a:t>
            </a:r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ED symptoms and behaviors exist along a continuum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Full-syndrome EDs are relatively rare (~3-5% of adolescents)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Disordered eating is more common (~15-20%)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Behavioral symptoms of eating disorders that do not meet diagnostic criteria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Sub-threshold symptoms can still meaningfully disrupt physical and emotional health</a:t>
            </a:r>
            <a:endParaRPr sz="1900"/>
          </a:p>
        </p:txBody>
      </p:sp>
      <p:sp>
        <p:nvSpPr>
          <p:cNvPr id="314" name="Google Shape;314;p43"/>
          <p:cNvSpPr txBox="1"/>
          <p:nvPr/>
        </p:nvSpPr>
        <p:spPr>
          <a:xfrm>
            <a:off x="142100" y="4679375"/>
            <a:ext cx="887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López-Gil et al., JAMA Pediatr, 2023; Swanson, Crow, Le Grange, et al. Arch Gen Psychiatry, 2011. https://www.cdc.gov/mmwr/pdf/ss/ss6304.pdf</a:t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Impact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Short-term physical consequences</a:t>
            </a:r>
            <a:endParaRPr/>
          </a:p>
        </p:txBody>
      </p:sp>
      <p:sp>
        <p:nvSpPr>
          <p:cNvPr id="326" name="Google Shape;326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1"/>
              <a:t>Endocrine/Growth:</a:t>
            </a:r>
            <a:r>
              <a:rPr lang="en" sz="1800"/>
              <a:t> Delayed puberty, menstrual dysfunction (e.g., amenorrhea)</a:t>
            </a:r>
            <a:endParaRPr sz="1800"/>
          </a:p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1"/>
              <a:t>Cardiac: </a:t>
            </a:r>
            <a:r>
              <a:rPr lang="en" sz="1800"/>
              <a:t>Arrhythmias, severe bradycardia, hypotension, risk of sudden cardiac death</a:t>
            </a:r>
            <a:endParaRPr sz="1800"/>
          </a:p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1"/>
              <a:t>Gastrointestinal:</a:t>
            </a:r>
            <a:r>
              <a:rPr lang="en" sz="1800"/>
              <a:t> Constipation, gastroparesis, and risk of esophageal or gastric rupture</a:t>
            </a:r>
            <a:endParaRPr sz="1800"/>
          </a:p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1"/>
              <a:t>Metabolic:</a:t>
            </a:r>
            <a:r>
              <a:rPr lang="en" sz="1800"/>
              <a:t> Electrolyte disturbances (e.g., low potassium or phosphorus)</a:t>
            </a:r>
            <a:endParaRPr sz="1800"/>
          </a:p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1"/>
              <a:t>Mortality Risk: </a:t>
            </a:r>
            <a:r>
              <a:rPr lang="en" sz="1800"/>
              <a:t>EDs have among the highest mortality rates of any mental illness; death may result from suicide (20–30%), complications of substance use, or acute medical events (cardiovascular or gastrointestinal)</a:t>
            </a:r>
            <a:endParaRPr sz="1800"/>
          </a:p>
        </p:txBody>
      </p:sp>
      <p:sp>
        <p:nvSpPr>
          <p:cNvPr id="327" name="Google Shape;327;p45"/>
          <p:cNvSpPr txBox="1"/>
          <p:nvPr/>
        </p:nvSpPr>
        <p:spPr>
          <a:xfrm>
            <a:off x="184294" y="4625964"/>
            <a:ext cx="82167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Rome ES, Ammerman S. Medical complications of eating disorders: an update. J Adolesc Health. 2003;33(6):418-426; Crow et al, 2009; Papadopoulos et al, 2009</a:t>
            </a:r>
            <a:endParaRPr sz="11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Long-term physical consequences</a:t>
            </a:r>
            <a:endParaRPr/>
          </a:p>
        </p:txBody>
      </p:sp>
      <p:sp>
        <p:nvSpPr>
          <p:cNvPr id="334" name="Google Shape;334;p46"/>
          <p:cNvSpPr txBox="1">
            <a:spLocks noGrp="1"/>
          </p:cNvSpPr>
          <p:nvPr>
            <p:ph type="body" idx="1"/>
          </p:nvPr>
        </p:nvSpPr>
        <p:spPr>
          <a:xfrm>
            <a:off x="628650" y="1435771"/>
            <a:ext cx="3895800" cy="1554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Musculoskeletal</a:t>
            </a:r>
            <a:endParaRPr sz="1600"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Low bone mineral density → osteopenia, osteoporosis, fractures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Impaired growth and height potential (if onset during adolescence)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Muscle wasting and weakness</a:t>
            </a:r>
            <a:endParaRPr sz="1400"/>
          </a:p>
        </p:txBody>
      </p:sp>
      <p:sp>
        <p:nvSpPr>
          <p:cNvPr id="335" name="Google Shape;335;p46"/>
          <p:cNvSpPr txBox="1">
            <a:spLocks noGrp="1"/>
          </p:cNvSpPr>
          <p:nvPr>
            <p:ph type="body" idx="1"/>
          </p:nvPr>
        </p:nvSpPr>
        <p:spPr>
          <a:xfrm>
            <a:off x="4763450" y="1435774"/>
            <a:ext cx="3895800" cy="15546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Cardiometabolic</a:t>
            </a:r>
            <a:endParaRPr sz="1600"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Bradycardia, arrhythmias, sudden cardiac death risk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Hypotension, orthostatic intolerance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Dyslipidemia, impaired glucose metabolism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Long-term risk for cardiovascular disease</a:t>
            </a:r>
            <a:endParaRPr sz="1400"/>
          </a:p>
        </p:txBody>
      </p:sp>
      <p:sp>
        <p:nvSpPr>
          <p:cNvPr id="336" name="Google Shape;336;p46"/>
          <p:cNvSpPr txBox="1">
            <a:spLocks noGrp="1"/>
          </p:cNvSpPr>
          <p:nvPr>
            <p:ph type="body" idx="1"/>
          </p:nvPr>
        </p:nvSpPr>
        <p:spPr>
          <a:xfrm>
            <a:off x="628650" y="3141849"/>
            <a:ext cx="3895800" cy="1645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Reproductive Health</a:t>
            </a:r>
            <a:endParaRPr sz="1600"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Amenorrhea, infertility, unintended pregnancy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Pregnancy complications (miscarriage, low birth weight, preterm delivery)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Increased risk of long-term hormonal dysregulation</a:t>
            </a:r>
            <a:br>
              <a:rPr lang="en" sz="1400"/>
            </a:br>
            <a:endParaRPr sz="1400"/>
          </a:p>
        </p:txBody>
      </p:sp>
      <p:sp>
        <p:nvSpPr>
          <p:cNvPr id="337" name="Google Shape;337;p46"/>
          <p:cNvSpPr txBox="1">
            <a:spLocks noGrp="1"/>
          </p:cNvSpPr>
          <p:nvPr>
            <p:ph type="body" idx="1"/>
          </p:nvPr>
        </p:nvSpPr>
        <p:spPr>
          <a:xfrm>
            <a:off x="4763450" y="3158100"/>
            <a:ext cx="3895800" cy="16458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Gastrointestinal</a:t>
            </a:r>
            <a:endParaRPr sz="1600"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Delayed gastric emptying, bloating, constipation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Esophageal tears, reflux, Barrett’s esophagus (with purging)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Chronic abdominal pain, altered motility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/>
              <a:t>Long-term risk for GI dysfunction</a:t>
            </a:r>
            <a:endParaRPr sz="1400"/>
          </a:p>
        </p:txBody>
      </p:sp>
      <p:sp>
        <p:nvSpPr>
          <p:cNvPr id="338" name="Google Shape;338;p46"/>
          <p:cNvSpPr/>
          <p:nvPr/>
        </p:nvSpPr>
        <p:spPr>
          <a:xfrm>
            <a:off x="450200" y="4785125"/>
            <a:ext cx="82620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Oflaz, 2013; </a:t>
            </a:r>
            <a:r>
              <a:rPr lang="en"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Radin, 2015; Hudson et al, 2010; Donaldson and Gordon, 2015; Kimmel et al, 2015; Brewster et al, 2015; Hui-Wen et al, 2020</a:t>
            </a:r>
            <a:endParaRPr sz="1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Ability &amp; School Functioning</a:t>
            </a:r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Font typeface="Calibri"/>
              <a:buChar char="•"/>
            </a:pPr>
            <a:r>
              <a:rPr lang="en" sz="2000"/>
              <a:t>Impaired concentration, attention, and ability to sustain mental effort</a:t>
            </a:r>
            <a:endParaRPr sz="20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•"/>
            </a:pPr>
            <a:r>
              <a:rPr lang="en" sz="2000"/>
              <a:t>Slowed thinking, reduced processing speed, and poorer working memory</a:t>
            </a:r>
            <a:endParaRPr sz="20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•"/>
            </a:pPr>
            <a:r>
              <a:rPr lang="en" sz="2000"/>
              <a:t>Increased preoccupation with food, weight, and body image that crowds out cognitive capacity</a:t>
            </a:r>
            <a:endParaRPr sz="20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•"/>
            </a:pPr>
            <a:r>
              <a:rPr lang="en" sz="2000"/>
              <a:t>Difficulty with organization, planning, and decision-making</a:t>
            </a:r>
            <a:endParaRPr sz="20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•"/>
            </a:pPr>
            <a:r>
              <a:rPr lang="en" sz="2000"/>
              <a:t>Fatigue and sleep disturbances that further impair academic functioning</a:t>
            </a: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233718" y="4815956"/>
            <a:ext cx="3857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National Eating Disorders Association Toolkit for Educators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Risk Factors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Eating Disorders &amp; Disordered Eating Among Youth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Symptoms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Impact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Risk factors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The Role of Schools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Etiology/Risk Factors</a:t>
            </a:r>
            <a:endParaRPr/>
          </a:p>
        </p:txBody>
      </p:sp>
      <p:sp>
        <p:nvSpPr>
          <p:cNvPr id="357" name="Google Shape;357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Like other psychiatric disorders, the etiology of eating disorders involves the intersection of biological, psychological, and sociocultural factors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Understanding factors that contribute to risk for eating disorders and disordered eating will inform the development of early prevention and intervention approaches</a:t>
            </a:r>
            <a:endParaRPr sz="230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50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364" name="Google Shape;364;p50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0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0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0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0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0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0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0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0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50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Sex 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0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51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381" name="Google Shape;381;p51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1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1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1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1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1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1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1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1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51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Sex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1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2" name="Google Shape;392;p51"/>
          <p:cNvSpPr txBox="1"/>
          <p:nvPr/>
        </p:nvSpPr>
        <p:spPr>
          <a:xfrm>
            <a:off x="5579325" y="238931"/>
            <a:ext cx="3286800" cy="27243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Family history of an eating disorder</a:t>
            </a:r>
            <a:endParaRPr sz="21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 single gene responsible</a:t>
            </a:r>
            <a:endParaRPr sz="21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Susceptibility to appetite dysregulation, stress response, personality traits</a:t>
            </a:r>
            <a:endParaRPr sz="2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52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399" name="Google Shape;399;p52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2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2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2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2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2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2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2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2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52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Sex 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5579325" y="238931"/>
            <a:ext cx="3286800" cy="7851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Girls and women at increased risk</a:t>
            </a:r>
            <a:endParaRPr sz="21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53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417" name="Google Shape;417;p53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3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3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3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3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3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3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3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3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53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Sex</a:t>
            </a: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3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8" name="Google Shape;428;p53"/>
          <p:cNvSpPr txBox="1"/>
          <p:nvPr/>
        </p:nvSpPr>
        <p:spPr>
          <a:xfrm>
            <a:off x="5579325" y="238931"/>
            <a:ext cx="3286800" cy="7851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Puberty</a:t>
            </a:r>
            <a:endParaRPr sz="21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Menopause</a:t>
            </a:r>
            <a:endParaRPr sz="21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54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435" name="Google Shape;435;p54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4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4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4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4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4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54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4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54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Sex</a:t>
            </a: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99A3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rgbClr val="0099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4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5579325" y="238931"/>
            <a:ext cx="3286800" cy="1108200"/>
          </a:xfrm>
          <a:prstGeom prst="rect">
            <a:avLst/>
          </a:prstGeom>
          <a:noFill/>
          <a:ln w="952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Reward network</a:t>
            </a:r>
            <a:endParaRPr sz="21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Control network</a:t>
            </a:r>
            <a:endParaRPr sz="21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Decision making network</a:t>
            </a:r>
            <a:endParaRPr sz="21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55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453" name="Google Shape;453;p55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5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5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55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5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5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55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5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5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55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Sex</a:t>
            </a:r>
            <a:r>
              <a:rPr lang="en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99A3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rgbClr val="0099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5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4" name="Google Shape;464;p55"/>
          <p:cNvSpPr txBox="1"/>
          <p:nvPr/>
        </p:nvSpPr>
        <p:spPr>
          <a:xfrm>
            <a:off x="5579325" y="238931"/>
            <a:ext cx="3286800" cy="1108200"/>
          </a:xfrm>
          <a:prstGeom prst="rect">
            <a:avLst/>
          </a:prstGeom>
          <a:noFill/>
          <a:ln w="9525" cap="flat" cmpd="sng">
            <a:solidFill>
              <a:srgbClr val="00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Negative emotionality</a:t>
            </a:r>
            <a:endParaRPr sz="21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Behavioral inflexibility</a:t>
            </a:r>
            <a:endParaRPr sz="21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Perfectionism</a:t>
            </a:r>
            <a:endParaRPr sz="2100" b="1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56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471" name="Google Shape;471;p56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6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6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56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6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6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56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6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6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0" name="Google Shape;480;p56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Sex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6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2" name="Google Shape;482;p56"/>
          <p:cNvSpPr txBox="1"/>
          <p:nvPr/>
        </p:nvSpPr>
        <p:spPr>
          <a:xfrm>
            <a:off x="5579325" y="238931"/>
            <a:ext cx="3286800" cy="1431600"/>
          </a:xfrm>
          <a:prstGeom prst="rect">
            <a:avLst/>
          </a:prstGeom>
          <a:noFill/>
          <a:ln w="9525" cap="flat" cmpd="sng">
            <a:solidFill>
              <a:srgbClr val="13A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Physical/sexual abuse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Food insecurity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Life transitions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Bereavement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57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489" name="Google Shape;489;p57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7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7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57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7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7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57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7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7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8" name="Google Shape;498;p57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Sex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7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0" name="Google Shape;500;p57"/>
          <p:cNvSpPr txBox="1"/>
          <p:nvPr/>
        </p:nvSpPr>
        <p:spPr>
          <a:xfrm>
            <a:off x="5579325" y="238931"/>
            <a:ext cx="3286800" cy="3216900"/>
          </a:xfrm>
          <a:prstGeom prst="rect">
            <a:avLst/>
          </a:prstGeom>
          <a:noFill/>
          <a:ln w="9525" cap="flat" cmpd="sng">
            <a:solidFill>
              <a:srgbClr val="13A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Thin/lean ideal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🡇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Internalization of ideal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🡇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Body dissatisfaction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🡇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Dieting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🡇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Eating disorder cognitions and behaviors</a:t>
            </a:r>
            <a:endParaRPr sz="20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58"/>
          <p:cNvGrpSpPr/>
          <p:nvPr/>
        </p:nvGrpSpPr>
        <p:grpSpPr>
          <a:xfrm>
            <a:off x="77648" y="213122"/>
            <a:ext cx="2680850" cy="4358985"/>
            <a:chOff x="3787326" y="0"/>
            <a:chExt cx="3574466" cy="5811980"/>
          </a:xfrm>
        </p:grpSpPr>
        <p:sp>
          <p:nvSpPr>
            <p:cNvPr id="507" name="Google Shape;507;p58"/>
            <p:cNvSpPr/>
            <p:nvPr/>
          </p:nvSpPr>
          <p:spPr>
            <a:xfrm>
              <a:off x="4564292" y="0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8"/>
            <p:cNvSpPr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8"/>
            <p:cNvSpPr txBox="1"/>
            <p:nvPr/>
          </p:nvSpPr>
          <p:spPr>
            <a:xfrm>
              <a:off x="5182608" y="1010097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58"/>
            <p:cNvSpPr/>
            <p:nvPr/>
          </p:nvSpPr>
          <p:spPr>
            <a:xfrm>
              <a:off x="3787326" y="1607554"/>
              <a:ext cx="2797500" cy="279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49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rgbClr val="0099A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8"/>
            <p:cNvSpPr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8"/>
            <p:cNvSpPr txBox="1"/>
            <p:nvPr/>
          </p:nvSpPr>
          <p:spPr>
            <a:xfrm>
              <a:off x="4408794" y="2626950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8"/>
            <p:cNvSpPr/>
            <p:nvPr/>
          </p:nvSpPr>
          <p:spPr>
            <a:xfrm>
              <a:off x="4763393" y="3407480"/>
              <a:ext cx="2403300" cy="24045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13A46E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8"/>
            <p:cNvSpPr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8"/>
            <p:cNvSpPr txBox="1"/>
            <p:nvPr/>
          </p:nvSpPr>
          <p:spPr>
            <a:xfrm>
              <a:off x="5186286" y="4246128"/>
              <a:ext cx="15546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50" tIns="17150" rIns="17150" bIns="1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58"/>
          <p:cNvSpPr txBox="1"/>
          <p:nvPr/>
        </p:nvSpPr>
        <p:spPr>
          <a:xfrm>
            <a:off x="2743200" y="296084"/>
            <a:ext cx="6123000" cy="4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Genetics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Sex 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Developmental stage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Neurobiology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Personality traits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Trauma, stressors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Sociocultural appearance ideals, diet culture</a:t>
            </a:r>
            <a:endParaRPr sz="2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Peers, parents, media</a:t>
            </a:r>
            <a:endParaRPr sz="24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8"/>
          <p:cNvSpPr/>
          <p:nvPr/>
        </p:nvSpPr>
        <p:spPr>
          <a:xfrm>
            <a:off x="77641" y="4829083"/>
            <a:ext cx="7489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Culbert, Racine, &amp; Klump, 2015</a:t>
            </a:r>
            <a:r>
              <a:rPr lang="en" sz="1100">
                <a:latin typeface="Garamond"/>
                <a:ea typeface="Garamond"/>
                <a:cs typeface="Garamond"/>
                <a:sym typeface="Garamond"/>
              </a:rPr>
              <a:t>; Dane &amp; Bhatia, 2023; NCEED webinar (Bulik); preparED Training Module</a:t>
            </a:r>
            <a:endParaRPr sz="110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8" name="Google Shape;518;p58"/>
          <p:cNvSpPr txBox="1"/>
          <p:nvPr/>
        </p:nvSpPr>
        <p:spPr>
          <a:xfrm>
            <a:off x="5579325" y="238931"/>
            <a:ext cx="3286800" cy="1754700"/>
          </a:xfrm>
          <a:prstGeom prst="rect">
            <a:avLst/>
          </a:prstGeom>
          <a:noFill/>
          <a:ln w="9525" cap="flat" cmpd="sng">
            <a:solidFill>
              <a:srgbClr val="13A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Dieting norms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Weight/shape overemphasis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Weight stigma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8450" algn="l" rtl="0">
              <a:spcBef>
                <a:spcPts val="0"/>
              </a:spcBef>
              <a:spcAft>
                <a:spcPts val="0"/>
              </a:spcAft>
              <a:buClr>
                <a:srgbClr val="13A46E"/>
              </a:buClr>
              <a:buSzPts val="2100"/>
              <a:buFont typeface="Calibri"/>
              <a:buChar char="●"/>
            </a:pPr>
            <a:r>
              <a:rPr lang="en" sz="2100" b="1">
                <a:solidFill>
                  <a:srgbClr val="13A46E"/>
                </a:solidFill>
                <a:latin typeface="Calibri"/>
                <a:ea typeface="Calibri"/>
                <a:cs typeface="Calibri"/>
                <a:sym typeface="Calibri"/>
              </a:rPr>
              <a:t>Social comparison</a:t>
            </a:r>
            <a:endParaRPr sz="2100" b="1">
              <a:solidFill>
                <a:srgbClr val="13A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Symptoms of Eating Disorders &amp; Disordered Eating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Sociocultural Influences</a:t>
            </a:r>
            <a:endParaRPr/>
          </a:p>
        </p:txBody>
      </p:sp>
      <p:sp>
        <p:nvSpPr>
          <p:cNvPr id="525" name="Google Shape;525;p5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81096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04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/>
              <a:t>Parents, peers, and media shape body image and eating disturbances by transmitting appearance ideals and diet-culture messages, often through weight stigma (e.g., body consciousness, fat talk, teasing)</a:t>
            </a:r>
            <a:endParaRPr sz="2200"/>
          </a:p>
          <a:p>
            <a:pPr marL="3429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/>
              <a:t>Internalization of these ideals and appearance comparison are the primary mechanisms</a:t>
            </a:r>
            <a:endParaRPr sz="2200"/>
          </a:p>
        </p:txBody>
      </p:sp>
      <p:sp>
        <p:nvSpPr>
          <p:cNvPr id="526" name="Google Shape;526;p59"/>
          <p:cNvSpPr txBox="1"/>
          <p:nvPr/>
        </p:nvSpPr>
        <p:spPr>
          <a:xfrm>
            <a:off x="233672" y="4766094"/>
            <a:ext cx="8453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Keery et al, 2004; van den Berg, 2002; Suplee, 2016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Tripartite Influence Model </a:t>
            </a:r>
            <a:endParaRPr/>
          </a:p>
        </p:txBody>
      </p:sp>
      <p:sp>
        <p:nvSpPr>
          <p:cNvPr id="533" name="Google Shape;533;p60"/>
          <p:cNvSpPr txBox="1"/>
          <p:nvPr/>
        </p:nvSpPr>
        <p:spPr>
          <a:xfrm>
            <a:off x="233672" y="4766094"/>
            <a:ext cx="84531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Keery et al, 2004; van den Berg, 2002; Suplee, 2016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4" name="Google Shape;53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4" y="1417547"/>
            <a:ext cx="8214348" cy="25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Role of Schools</a:t>
            </a: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Schools in Eating Disorder Prevention and Support</a:t>
            </a:r>
            <a:endParaRPr/>
          </a:p>
        </p:txBody>
      </p:sp>
      <p:sp>
        <p:nvSpPr>
          <p:cNvPr id="545" name="Google Shape;545;p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Why schools matter:</a:t>
            </a:r>
            <a:endParaRPr sz="2200" b="1"/>
          </a:p>
          <a:p>
            <a:pPr marL="457200" lvl="0" indent="-3746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Eating disorders often emerge during childhood and adolescence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Schools are where young people spend much of their time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Educators are in a unique position to raise awareness, identify concerns early, and connect students with needed support and treatment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Schools in Eating Disorder Prevention and Support</a:t>
            </a:r>
            <a:endParaRPr/>
          </a:p>
        </p:txBody>
      </p:sp>
      <p:sp>
        <p:nvSpPr>
          <p:cNvPr id="551" name="Google Shape;551;p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/>
              <a:t>Prevention: </a:t>
            </a:r>
            <a:r>
              <a:rPr lang="en" sz="2200"/>
              <a:t>Fostering a body-inclusive environment and addressing influences from peers, parents, and media (tripartite model)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/>
              <a:t>Identification:</a:t>
            </a:r>
            <a:r>
              <a:rPr lang="en" sz="2200"/>
              <a:t> Recognizing early warning signs of eating disorders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/>
              <a:t>Care Collaboration:</a:t>
            </a:r>
            <a:r>
              <a:rPr lang="en" sz="2200"/>
              <a:t> Partnering with families, health providers, and community resources to ensure coordinated care</a:t>
            </a:r>
            <a:endParaRPr sz="26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</a:t>
            </a:r>
            <a:endParaRPr/>
          </a:p>
        </p:txBody>
      </p:sp>
      <p:sp>
        <p:nvSpPr>
          <p:cNvPr id="557" name="Google Shape;557;p6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Supportive Environment</a:t>
            </a:r>
            <a:endParaRPr sz="19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Create an inclusive, body-positive school culture</a:t>
            </a:r>
            <a:endParaRPr sz="19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Reflect body diversity in classroom and school-wide materials</a:t>
            </a:r>
            <a:endParaRPr sz="19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Enforce anti-bullying and anti-weight-teasing policies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Healthy Communication</a:t>
            </a:r>
            <a:endParaRPr sz="19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Emphasize health, not weight</a:t>
            </a:r>
            <a:endParaRPr sz="19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Use non-stigmatizing language in lessons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Critical Thinking</a:t>
            </a:r>
            <a:endParaRPr sz="19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Integrate media literacy education to help students navigate appearance pressures</a:t>
            </a:r>
            <a:endParaRPr sz="1900" b="1"/>
          </a:p>
        </p:txBody>
      </p:sp>
      <p:sp>
        <p:nvSpPr>
          <p:cNvPr id="558" name="Google Shape;558;p64"/>
          <p:cNvSpPr/>
          <p:nvPr/>
        </p:nvSpPr>
        <p:spPr>
          <a:xfrm>
            <a:off x="233718" y="4815956"/>
            <a:ext cx="3857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AAP: Eating Disorders and the School Setting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Identification</a:t>
            </a:r>
            <a:endParaRPr/>
          </a:p>
        </p:txBody>
      </p:sp>
      <p:sp>
        <p:nvSpPr>
          <p:cNvPr id="564" name="Google Shape;564;p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000" b="1"/>
              <a:t>Early recognition leads to earlier support and better outcomes</a:t>
            </a:r>
            <a:endParaRPr sz="2000" b="1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 b="1"/>
              <a:t>Educators are often the first to notice emotional, physical, or behavioral changes</a:t>
            </a:r>
            <a:endParaRPr sz="2000" b="1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Symptoms can vary widely, and many students show few or no visible signs</a:t>
            </a:r>
            <a:endParaRPr sz="20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Stay mindful of stereotypes, eating disorders can affect students of any size, gender, or background</a:t>
            </a:r>
            <a:endParaRPr sz="20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 b="1"/>
              <a:t>Communicate concerns promptly to school counselors, nurses, or student support teams</a:t>
            </a:r>
            <a:endParaRPr sz="2000" b="1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Follow established referral procedures when a concern arises</a:t>
            </a:r>
            <a:endParaRPr sz="20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/>
              <a:t>Prioritize student safety, confidentiality, and connection to appropriate resources</a:t>
            </a:r>
            <a:endParaRPr sz="2000"/>
          </a:p>
        </p:txBody>
      </p:sp>
      <p:sp>
        <p:nvSpPr>
          <p:cNvPr id="565" name="Google Shape;565;p65"/>
          <p:cNvSpPr/>
          <p:nvPr/>
        </p:nvSpPr>
        <p:spPr>
          <a:xfrm>
            <a:off x="233733" y="4815949"/>
            <a:ext cx="8145900" cy="2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National Eating Disorders Association Toolkit for Educators</a:t>
            </a:r>
            <a:r>
              <a:rPr lang="en" sz="1000">
                <a:latin typeface="Garamond"/>
                <a:ea typeface="Garamond"/>
                <a:cs typeface="Garamond"/>
                <a:sym typeface="Garamond"/>
              </a:rPr>
              <a:t>; Sonneville KR, Lipson SK. International Journal of Eating Disorders, 2018.</a:t>
            </a:r>
            <a:endParaRPr sz="1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&amp; Symptoms</a:t>
            </a:r>
            <a:endParaRPr/>
          </a:p>
        </p:txBody>
      </p:sp>
      <p:sp>
        <p:nvSpPr>
          <p:cNvPr id="571" name="Google Shape;571;p66"/>
          <p:cNvSpPr/>
          <p:nvPr/>
        </p:nvSpPr>
        <p:spPr>
          <a:xfrm>
            <a:off x="233718" y="4815956"/>
            <a:ext cx="3857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National Eating Disorders Association Toolkit for Educators</a:t>
            </a:r>
            <a:endParaRPr sz="1100"/>
          </a:p>
        </p:txBody>
      </p:sp>
      <p:sp>
        <p:nvSpPr>
          <p:cNvPr id="572" name="Google Shape;572;p66"/>
          <p:cNvSpPr txBox="1"/>
          <p:nvPr/>
        </p:nvSpPr>
        <p:spPr>
          <a:xfrm>
            <a:off x="233725" y="1331625"/>
            <a:ext cx="2651700" cy="32919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attitude or academic performance; reduced classroom engagement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image complaints, self-disparaging comments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Expresses dieting or food avoidance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Sad, anxious, depressed, or withdrawn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Perfectionism; obsession with thinness for performance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6"/>
          <p:cNvSpPr txBox="1"/>
          <p:nvPr/>
        </p:nvSpPr>
        <p:spPr>
          <a:xfrm>
            <a:off x="2998550" y="1331625"/>
            <a:ext cx="2651700" cy="3291900"/>
          </a:xfrm>
          <a:prstGeom prst="rect">
            <a:avLst/>
          </a:prstGeom>
          <a:solidFill>
            <a:srgbClr val="D0E0E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Sudden weight loss, gain, or fluctuation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 pain, bloating, feeling full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Fatigue, faintness, cold intolerance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Dry hair/skin, dehydration, blue hands/feet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Lanugo (fine body hair)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66"/>
          <p:cNvSpPr txBox="1"/>
          <p:nvPr/>
        </p:nvSpPr>
        <p:spPr>
          <a:xfrm>
            <a:off x="5763375" y="1331625"/>
            <a:ext cx="3017400" cy="32919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Skipping meals, hiding food, or pretending to eat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Excessive exercise, daily compulsive activity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discussions about food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bathroom trips after meals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Baggy clothing to hide body shape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Carrying own food, avoiding cafeteria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Fatigue, dizziness, compulsive behaviors, denial of difficulty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 Collaboration</a:t>
            </a:r>
            <a:endParaRPr/>
          </a:p>
        </p:txBody>
      </p:sp>
      <p:sp>
        <p:nvSpPr>
          <p:cNvPr id="580" name="Google Shape;580;p6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/>
              <a:t>Meet with the family and treatment team prior to the student’s return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/>
              <a:t>Develop an individualized 504 plan or re-entry plan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/>
              <a:t>Adjust academic workload and expectations; allow flexibility as needed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/>
              <a:t>Maintain ongoing communication among school staff, family, and providers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/>
              <a:t>Designate a point person for monitoring progress and sharing updates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/>
              <a:t>Support the student’s emotional transition, including anxiety management</a:t>
            </a:r>
            <a:endParaRPr sz="2000"/>
          </a:p>
        </p:txBody>
      </p:sp>
      <p:sp>
        <p:nvSpPr>
          <p:cNvPr id="581" name="Google Shape;581;p67"/>
          <p:cNvSpPr/>
          <p:nvPr/>
        </p:nvSpPr>
        <p:spPr>
          <a:xfrm>
            <a:off x="233718" y="4815956"/>
            <a:ext cx="3857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AAP: Eating Disorders and the School Setting</a:t>
            </a: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Peer and Classmates</a:t>
            </a:r>
            <a:endParaRPr/>
          </a:p>
        </p:txBody>
      </p:sp>
      <p:sp>
        <p:nvSpPr>
          <p:cNvPr id="587" name="Google Shape;587;p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Provide general education on how to support a friend without breaching privacy</a:t>
            </a:r>
            <a:endParaRPr sz="2200"/>
          </a:p>
          <a:p>
            <a:pPr marL="4572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Emphasize that peers are not responsible for their friend’s recovery</a:t>
            </a:r>
            <a:endParaRPr sz="2200"/>
          </a:p>
          <a:p>
            <a:pPr marL="4572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Offer opportunities to discuss emotions and coping strategies</a:t>
            </a:r>
            <a:endParaRPr sz="2200"/>
          </a:p>
          <a:p>
            <a:pPr marL="457200" lvl="0" indent="-3683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Encourage help-seeking (counselor, support group, trusted adult)</a:t>
            </a:r>
            <a:endParaRPr sz="1900"/>
          </a:p>
        </p:txBody>
      </p:sp>
      <p:sp>
        <p:nvSpPr>
          <p:cNvPr id="588" name="Google Shape;588;p68"/>
          <p:cNvSpPr/>
          <p:nvPr/>
        </p:nvSpPr>
        <p:spPr>
          <a:xfrm>
            <a:off x="233718" y="4815956"/>
            <a:ext cx="3857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National Eating Disorders Association Toolkit for Educators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Eating Disorders &amp; Disordered Eating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Eating disorders (EDs) are serious mental health disorders characterized by persistent disturbance of eating or eating-related behavior that cause substantial distress and impair physical health and/or psychosocial functioning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594" name="Google Shape;594;p6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Eating disorders are common and can severely impact learning, health, and wellbeing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Schools are in a unique position to recognize, prevent, and support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Early intervention, prevention strategies, and supportive communication with families are critical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34"/>
          <p:cNvGraphicFramePr/>
          <p:nvPr/>
        </p:nvGraphicFramePr>
        <p:xfrm>
          <a:off x="411479" y="4408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24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Loss of control eating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Compensatory behavior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Restrictive eating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Shape and/or weight concerns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/>
                        <a:t>Weight loss/low weight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4322074" y="2091445"/>
            <a:ext cx="3214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symptoms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4322075" y="4317347"/>
            <a:ext cx="3214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symptom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4322075" y="3600881"/>
            <a:ext cx="3214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symptom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5"/>
          <p:cNvSpPr/>
          <p:nvPr/>
        </p:nvSpPr>
        <p:spPr>
          <a:xfrm>
            <a:off x="3769332" y="1348669"/>
            <a:ext cx="266100" cy="186480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3769331" y="3597898"/>
            <a:ext cx="266100" cy="4389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3769331" y="4367325"/>
            <a:ext cx="266100" cy="4389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0" name="Google Shape;260;p35"/>
          <p:cNvGraphicFramePr/>
          <p:nvPr/>
        </p:nvGraphicFramePr>
        <p:xfrm>
          <a:off x="411479" y="4408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24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Loss of control eating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Compensatory behavior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Restrictive eating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Shape and/or weight concerns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/>
                        <a:t>Weight loss/low weight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>
            <a:off x="3697500" y="567975"/>
            <a:ext cx="5217000" cy="2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Sense of a lack of control over eating during an eating episode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BINGE EATING: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Consumption of a large amount of food in a short period of time (e.g., 2 hours) + loss of control </a:t>
            </a:r>
            <a:endParaRPr sz="800"/>
          </a:p>
        </p:txBody>
      </p:sp>
      <p:pic>
        <p:nvPicPr>
          <p:cNvPr id="266" name="Google Shape;266;p36" descr="http://nakedlaw.avvo.com/files/2012/03/food1.jpg"/>
          <p:cNvPicPr preferRelativeResize="0"/>
          <p:nvPr/>
        </p:nvPicPr>
        <p:blipFill rotWithShape="1">
          <a:blip r:embed="rId3">
            <a:alphaModFix/>
          </a:blip>
          <a:srcRect l="8916" r="3671" b="6959"/>
          <a:stretch/>
        </p:blipFill>
        <p:spPr>
          <a:xfrm>
            <a:off x="4180136" y="3143316"/>
            <a:ext cx="1937474" cy="1383910"/>
          </a:xfrm>
          <a:prstGeom prst="rect">
            <a:avLst/>
          </a:prstGeom>
          <a:noFill/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36" descr="http://www.depressiontreatmentcourse.com/wp-content/uploads/2014/04/5-Symptoms-that-will-cause-you-to-spiral-out-of-control.jpg"/>
          <p:cNvPicPr preferRelativeResize="0"/>
          <p:nvPr/>
        </p:nvPicPr>
        <p:blipFill rotWithShape="1">
          <a:blip r:embed="rId4">
            <a:alphaModFix/>
          </a:blip>
          <a:srcRect t="4592" b="2814"/>
          <a:stretch/>
        </p:blipFill>
        <p:spPr>
          <a:xfrm>
            <a:off x="6485507" y="3143316"/>
            <a:ext cx="1934786" cy="1383910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8" name="Google Shape;268;p36"/>
          <p:cNvSpPr txBox="1"/>
          <p:nvPr/>
        </p:nvSpPr>
        <p:spPr>
          <a:xfrm>
            <a:off x="4542568" y="4641742"/>
            <a:ext cx="1212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Overeating</a:t>
            </a:r>
            <a:endParaRPr sz="1100"/>
          </a:p>
        </p:txBody>
      </p:sp>
      <p:sp>
        <p:nvSpPr>
          <p:cNvPr id="269" name="Google Shape;269;p36"/>
          <p:cNvSpPr txBox="1"/>
          <p:nvPr/>
        </p:nvSpPr>
        <p:spPr>
          <a:xfrm>
            <a:off x="6638932" y="4650372"/>
            <a:ext cx="1627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of Control</a:t>
            </a:r>
            <a:endParaRPr sz="1100"/>
          </a:p>
        </p:txBody>
      </p:sp>
      <p:graphicFrame>
        <p:nvGraphicFramePr>
          <p:cNvPr id="270" name="Google Shape;270;p36"/>
          <p:cNvGraphicFramePr/>
          <p:nvPr/>
        </p:nvGraphicFramePr>
        <p:xfrm>
          <a:off x="411479" y="4408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24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Loss of control eating</a:t>
                      </a:r>
                      <a:endParaRPr sz="1800" b="1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Compensatory behavior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Restrictive eating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Shape and/or weight concerns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Weight loss/low weight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/>
          <p:nvPr/>
        </p:nvSpPr>
        <p:spPr>
          <a:xfrm>
            <a:off x="3954094" y="1196625"/>
            <a:ext cx="4960500" cy="2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Behaviors used to compensate for food consumed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PURGING: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self-induced vomiting, laxatives, diuretics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NON-PURGING: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fasting; excessive exercise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/>
          </a:p>
        </p:txBody>
      </p:sp>
      <p:graphicFrame>
        <p:nvGraphicFramePr>
          <p:cNvPr id="276" name="Google Shape;276;p37"/>
          <p:cNvGraphicFramePr/>
          <p:nvPr/>
        </p:nvGraphicFramePr>
        <p:xfrm>
          <a:off x="411479" y="4408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24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Loss of control eating</a:t>
                      </a:r>
                      <a:endParaRPr sz="1800" b="1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Compensatory behavior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Restrictive eating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Shape and/or weight concerns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Weight loss/low weight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/>
          <p:nvPr/>
        </p:nvSpPr>
        <p:spPr>
          <a:xfrm>
            <a:off x="3783525" y="440875"/>
            <a:ext cx="5162700" cy="2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DIETARY RESTRICTION: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Sustained reduction of food or calorie intake for weight control purposes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DIETARY RESTRAINT: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Intention to limit or control food intake (regardless of actual eating behavior) for weight control purposes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SELECTIVE EATING: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Restriction of food based on preferences, textures, or aversions, without the goal of weight control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graphicFrame>
        <p:nvGraphicFramePr>
          <p:cNvPr id="282" name="Google Shape;282;p38"/>
          <p:cNvGraphicFramePr/>
          <p:nvPr/>
        </p:nvGraphicFramePr>
        <p:xfrm>
          <a:off x="411479" y="4408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{CC88E1B6-4F52-4565-A1AA-AF4F35BBF398}</a:tableStyleId>
              </a:tblPr>
              <a:tblGrid>
                <a:gridCol w="324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 u="none" strike="noStrike" cap="none"/>
                        <a:t>ED Symptoms</a:t>
                      </a:r>
                      <a:endParaRPr sz="36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Loss of control eating</a:t>
                      </a:r>
                      <a:endParaRPr sz="1800" b="1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Compensatory behavior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/>
                        <a:t>Restrictive eating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Shape and/or weight concerns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lt2"/>
                          </a:solidFill>
                        </a:rPr>
                        <a:t>Weight loss/low weight</a:t>
                      </a:r>
                      <a:endParaRPr sz="1100">
                        <a:solidFill>
                          <a:schemeClr val="lt2"/>
                        </a:solidFill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274C"/>
      </a:accent1>
      <a:accent2>
        <a:srgbClr val="FFCB05"/>
      </a:accent2>
      <a:accent3>
        <a:srgbClr val="0060AA"/>
      </a:accent3>
      <a:accent4>
        <a:srgbClr val="FFAB40"/>
      </a:accent4>
      <a:accent5>
        <a:srgbClr val="84A2C0"/>
      </a:accent5>
      <a:accent6>
        <a:srgbClr val="F3D56A"/>
      </a:accent6>
      <a:hlink>
        <a:srgbClr val="0052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2483</Words>
  <Application>Microsoft Macintosh PowerPoint</Application>
  <PresentationFormat>On-screen Show (16:9)</PresentationFormat>
  <Paragraphs>438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Fira Sans Extra Condensed Medium</vt:lpstr>
      <vt:lpstr>Neucha</vt:lpstr>
      <vt:lpstr>Roboto</vt:lpstr>
      <vt:lpstr>Calibri</vt:lpstr>
      <vt:lpstr>Gothic A1 Black</vt:lpstr>
      <vt:lpstr>Garamond</vt:lpstr>
      <vt:lpstr>Gothic A1 Medium</vt:lpstr>
      <vt:lpstr>Gothic A1</vt:lpstr>
      <vt:lpstr>Arial</vt:lpstr>
      <vt:lpstr>Patrick Hand</vt:lpstr>
      <vt:lpstr>Simple Light</vt:lpstr>
      <vt:lpstr>Office Theme</vt:lpstr>
      <vt:lpstr>Eating Disorders &amp; Disordered Eating  Among Youth</vt:lpstr>
      <vt:lpstr>Eating Disorders &amp; Disordered Eating Among Youth </vt:lpstr>
      <vt:lpstr>Symptoms of Eating Disorders &amp; Disordered Eating</vt:lpstr>
      <vt:lpstr>Eating Disorders &amp; Disordered Eating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&amp; Statistical Manual of Mental Disorders (DSM) Eating Disorders</vt:lpstr>
      <vt:lpstr>PowerPoint Presentation</vt:lpstr>
      <vt:lpstr>Eating Disorders vs Disordered Eating</vt:lpstr>
      <vt:lpstr>Impact</vt:lpstr>
      <vt:lpstr>Short-term physical consequences</vt:lpstr>
      <vt:lpstr>Long-term physical consequences</vt:lpstr>
      <vt:lpstr>Cognitive Ability &amp; School Functioning</vt:lpstr>
      <vt:lpstr>Risk Factors</vt:lpstr>
      <vt:lpstr>Etiology/Risk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Sociocultural Influences</vt:lpstr>
      <vt:lpstr>Tripartite Influence Model </vt:lpstr>
      <vt:lpstr>The Role of Schools</vt:lpstr>
      <vt:lpstr>The Role of Schools in Eating Disorder Prevention and Support</vt:lpstr>
      <vt:lpstr>The Role of Schools in Eating Disorder Prevention and Support</vt:lpstr>
      <vt:lpstr>Prevention</vt:lpstr>
      <vt:lpstr>Identification</vt:lpstr>
      <vt:lpstr>Signs &amp; Symptoms</vt:lpstr>
      <vt:lpstr>Care Collaboration</vt:lpstr>
      <vt:lpstr>Supporting Peer and Classmates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Robidou, Jacob</cp:lastModifiedBy>
  <cp:revision>1</cp:revision>
  <dcterms:modified xsi:type="dcterms:W3CDTF">2025-11-21T13:22:46Z</dcterms:modified>
</cp:coreProperties>
</file>